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7" r:id="rId2"/>
    <p:sldId id="258" r:id="rId3"/>
    <p:sldId id="261" r:id="rId4"/>
    <p:sldId id="260" r:id="rId5"/>
    <p:sldId id="329" r:id="rId6"/>
    <p:sldId id="266" r:id="rId7"/>
    <p:sldId id="267" r:id="rId8"/>
    <p:sldId id="270" r:id="rId9"/>
    <p:sldId id="271" r:id="rId10"/>
    <p:sldId id="330" r:id="rId11"/>
    <p:sldId id="335" r:id="rId12"/>
    <p:sldId id="336" r:id="rId13"/>
    <p:sldId id="337" r:id="rId14"/>
    <p:sldId id="339" r:id="rId15"/>
    <p:sldId id="305" r:id="rId16"/>
    <p:sldId id="306" r:id="rId17"/>
    <p:sldId id="324" r:id="rId18"/>
    <p:sldId id="322"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NG &amp; OLUFSEN" initials="B&amp;O"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029" autoAdjust="0"/>
    <p:restoredTop sz="84268" autoAdjust="0"/>
  </p:normalViewPr>
  <p:slideViewPr>
    <p:cSldViewPr>
      <p:cViewPr varScale="1">
        <p:scale>
          <a:sx n="62" d="100"/>
          <a:sy n="62" d="100"/>
        </p:scale>
        <p:origin x="1200" y="66"/>
      </p:cViewPr>
      <p:guideLst>
        <p:guide orient="horz" pos="2160"/>
        <p:guide pos="2880"/>
      </p:guideLst>
    </p:cSldViewPr>
  </p:slideViewPr>
  <p:outlineViewPr>
    <p:cViewPr>
      <p:scale>
        <a:sx n="33" d="100"/>
        <a:sy n="33" d="100"/>
      </p:scale>
      <p:origin x="0" y="-17466"/>
    </p:cViewPr>
  </p:outlineViewPr>
  <p:notesTextViewPr>
    <p:cViewPr>
      <p:scale>
        <a:sx n="100" d="100"/>
        <a:sy n="100" d="100"/>
      </p:scale>
      <p:origin x="0" y="0"/>
    </p:cViewPr>
  </p:notesTextViewPr>
  <p:sorterViewPr>
    <p:cViewPr>
      <p:scale>
        <a:sx n="66" d="100"/>
        <a:sy n="66" d="100"/>
      </p:scale>
      <p:origin x="0" y="-8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Feuille_de_calcul_Microsoft_Excel1.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Feuille_de_calcul_Microsoft_Excel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7547097901664539E-2"/>
          <c:y val="4.301661419558226E-2"/>
          <c:w val="0.91245286526684166"/>
          <c:h val="0.63396717445536899"/>
        </c:manualLayout>
      </c:layout>
      <c:bar3DChart>
        <c:barDir val="col"/>
        <c:grouping val="clustered"/>
        <c:varyColors val="0"/>
        <c:ser>
          <c:idx val="0"/>
          <c:order val="0"/>
          <c:tx>
            <c:strRef>
              <c:f>Feuil1!$B$28</c:f>
              <c:strCache>
                <c:ptCount val="1"/>
                <c:pt idx="0">
                  <c:v>Poids normal</c:v>
                </c:pt>
              </c:strCache>
            </c:strRef>
          </c:tx>
          <c:spPr>
            <a:solidFill>
              <a:schemeClr val="accent1"/>
            </a:solidFill>
            <a:ln>
              <a:noFill/>
            </a:ln>
            <a:effectLst/>
            <a:sp3d/>
          </c:spPr>
          <c:invertIfNegative val="0"/>
          <c:dLbls>
            <c:dLbl>
              <c:idx val="2"/>
              <c:delete val="1"/>
              <c:extLst xmlns:c16r2="http://schemas.microsoft.com/office/drawing/2015/06/chart">
                <c:ext xmlns:c16="http://schemas.microsoft.com/office/drawing/2014/chart" uri="{C3380CC4-5D6E-409C-BE32-E72D297353CC}">
                  <c16:uniqueId val="{0000000B-48F5-4055-93BC-05D22BBB62B1}"/>
                </c:ext>
                <c:ext xmlns:c15="http://schemas.microsoft.com/office/drawing/2012/chart" uri="{CE6537A1-D6FC-4f65-9D91-7224C49458BB}"/>
              </c:extLst>
            </c:dLbl>
            <c:dLbl>
              <c:idx val="3"/>
              <c:delete val="1"/>
              <c:extLst xmlns:c16r2="http://schemas.microsoft.com/office/drawing/2015/06/chart">
                <c:ext xmlns:c16="http://schemas.microsoft.com/office/drawing/2014/chart" uri="{C3380CC4-5D6E-409C-BE32-E72D297353CC}">
                  <c16:uniqueId val="{00000008-48F5-4055-93BC-05D22BBB62B1}"/>
                </c:ext>
                <c:ext xmlns:c15="http://schemas.microsoft.com/office/drawing/2012/chart" uri="{CE6537A1-D6FC-4f65-9D91-7224C49458BB}"/>
              </c:extLst>
            </c:dLbl>
            <c:dLbl>
              <c:idx val="4"/>
              <c:delete val="1"/>
              <c:extLst xmlns:c16r2="http://schemas.microsoft.com/office/drawing/2015/06/chart">
                <c:ext xmlns:c16="http://schemas.microsoft.com/office/drawing/2014/chart" uri="{C3380CC4-5D6E-409C-BE32-E72D297353CC}">
                  <c16:uniqueId val="{00000004-48F5-4055-93BC-05D22BBB62B1}"/>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Arial Black" panose="020B0A04020102020204" pitchFamily="34" charset="0"/>
                    <a:ea typeface="+mn-ea"/>
                    <a:cs typeface="+mn-cs"/>
                  </a:defRPr>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Feuil1!$A$29:$A$33</c:f>
              <c:strCache>
                <c:ptCount val="5"/>
                <c:pt idx="0">
                  <c:v>VOGi &gt; 34 ml/m²</c:v>
                </c:pt>
                <c:pt idx="1">
                  <c:v>Vmax IT &gt; 2,8 m/s</c:v>
                </c:pt>
                <c:pt idx="2">
                  <c:v>e’ lateral &lt; 10 cm/s</c:v>
                </c:pt>
                <c:pt idx="3">
                  <c:v>e’ septal &lt; 7 cm/s</c:v>
                </c:pt>
                <c:pt idx="4">
                  <c:v> (Ap-A) &gt; 30 ms</c:v>
                </c:pt>
              </c:strCache>
            </c:strRef>
          </c:cat>
          <c:val>
            <c:numRef>
              <c:f>Feuil1!$B$29:$B$33</c:f>
              <c:numCache>
                <c:formatCode>General</c:formatCode>
                <c:ptCount val="5"/>
                <c:pt idx="0">
                  <c:v>4.54</c:v>
                </c:pt>
                <c:pt idx="1">
                  <c:v>6.82</c:v>
                </c:pt>
                <c:pt idx="2">
                  <c:v>0</c:v>
                </c:pt>
                <c:pt idx="3">
                  <c:v>2.27</c:v>
                </c:pt>
                <c:pt idx="4">
                  <c:v>10.26</c:v>
                </c:pt>
              </c:numCache>
            </c:numRef>
          </c:val>
          <c:extLst xmlns:c16r2="http://schemas.microsoft.com/office/drawing/2015/06/chart">
            <c:ext xmlns:c16="http://schemas.microsoft.com/office/drawing/2014/chart" uri="{C3380CC4-5D6E-409C-BE32-E72D297353CC}">
              <c16:uniqueId val="{00000000-48F5-4055-93BC-05D22BBB62B1}"/>
            </c:ext>
          </c:extLst>
        </c:ser>
        <c:ser>
          <c:idx val="1"/>
          <c:order val="1"/>
          <c:tx>
            <c:strRef>
              <c:f>Feuil1!$C$28</c:f>
              <c:strCache>
                <c:ptCount val="1"/>
                <c:pt idx="0">
                  <c:v>Surpoids</c:v>
                </c:pt>
              </c:strCache>
            </c:strRef>
          </c:tx>
          <c:spPr>
            <a:solidFill>
              <a:schemeClr val="accent2"/>
            </a:solidFill>
            <a:ln>
              <a:noFill/>
            </a:ln>
            <a:effectLst/>
            <a:sp3d/>
          </c:spPr>
          <c:invertIfNegative val="0"/>
          <c:dLbls>
            <c:dLbl>
              <c:idx val="2"/>
              <c:delete val="1"/>
              <c:extLst xmlns:c16r2="http://schemas.microsoft.com/office/drawing/2015/06/chart">
                <c:ext xmlns:c16="http://schemas.microsoft.com/office/drawing/2014/chart" uri="{C3380CC4-5D6E-409C-BE32-E72D297353CC}">
                  <c16:uniqueId val="{0000000A-48F5-4055-93BC-05D22BBB62B1}"/>
                </c:ext>
                <c:ext xmlns:c15="http://schemas.microsoft.com/office/drawing/2012/chart" uri="{CE6537A1-D6FC-4f65-9D91-7224C49458BB}"/>
              </c:extLst>
            </c:dLbl>
            <c:dLbl>
              <c:idx val="3"/>
              <c:delete val="1"/>
              <c:extLst xmlns:c16r2="http://schemas.microsoft.com/office/drawing/2015/06/chart">
                <c:ext xmlns:c16="http://schemas.microsoft.com/office/drawing/2014/chart" uri="{C3380CC4-5D6E-409C-BE32-E72D297353CC}">
                  <c16:uniqueId val="{00000007-48F5-4055-93BC-05D22BBB62B1}"/>
                </c:ext>
                <c:ext xmlns:c15="http://schemas.microsoft.com/office/drawing/2012/chart" uri="{CE6537A1-D6FC-4f65-9D91-7224C49458BB}"/>
              </c:extLst>
            </c:dLbl>
            <c:dLbl>
              <c:idx val="4"/>
              <c:delete val="1"/>
              <c:extLst xmlns:c16r2="http://schemas.microsoft.com/office/drawing/2015/06/chart">
                <c:ext xmlns:c16="http://schemas.microsoft.com/office/drawing/2014/chart" uri="{C3380CC4-5D6E-409C-BE32-E72D297353CC}">
                  <c16:uniqueId val="{00000005-48F5-4055-93BC-05D22BBB62B1}"/>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Arial Black" panose="020B0A04020102020204" pitchFamily="34" charset="0"/>
                    <a:ea typeface="+mn-ea"/>
                    <a:cs typeface="+mn-cs"/>
                  </a:defRPr>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Feuil1!$A$29:$A$33</c:f>
              <c:strCache>
                <c:ptCount val="5"/>
                <c:pt idx="0">
                  <c:v>VOGi &gt; 34 ml/m²</c:v>
                </c:pt>
                <c:pt idx="1">
                  <c:v>Vmax IT &gt; 2,8 m/s</c:v>
                </c:pt>
                <c:pt idx="2">
                  <c:v>e’ lateral &lt; 10 cm/s</c:v>
                </c:pt>
                <c:pt idx="3">
                  <c:v>e’ septal &lt; 7 cm/s</c:v>
                </c:pt>
                <c:pt idx="4">
                  <c:v> (Ap-A) &gt; 30 ms</c:v>
                </c:pt>
              </c:strCache>
            </c:strRef>
          </c:cat>
          <c:val>
            <c:numRef>
              <c:f>Feuil1!$C$29:$C$33</c:f>
              <c:numCache>
                <c:formatCode>General</c:formatCode>
                <c:ptCount val="5"/>
                <c:pt idx="0">
                  <c:v>19.23</c:v>
                </c:pt>
                <c:pt idx="1">
                  <c:v>17.309999999999999</c:v>
                </c:pt>
                <c:pt idx="2">
                  <c:v>9.6199999999999992</c:v>
                </c:pt>
                <c:pt idx="3">
                  <c:v>1.92</c:v>
                </c:pt>
                <c:pt idx="4">
                  <c:v>26</c:v>
                </c:pt>
              </c:numCache>
            </c:numRef>
          </c:val>
          <c:extLst xmlns:c16r2="http://schemas.microsoft.com/office/drawing/2015/06/chart">
            <c:ext xmlns:c16="http://schemas.microsoft.com/office/drawing/2014/chart" uri="{C3380CC4-5D6E-409C-BE32-E72D297353CC}">
              <c16:uniqueId val="{00000001-48F5-4055-93BC-05D22BBB62B1}"/>
            </c:ext>
          </c:extLst>
        </c:ser>
        <c:ser>
          <c:idx val="2"/>
          <c:order val="2"/>
          <c:tx>
            <c:strRef>
              <c:f>Feuil1!$D$28</c:f>
              <c:strCache>
                <c:ptCount val="1"/>
                <c:pt idx="0">
                  <c:v>Obésité </c:v>
                </c:pt>
              </c:strCache>
            </c:strRef>
          </c:tx>
          <c:spPr>
            <a:solidFill>
              <a:schemeClr val="accent3"/>
            </a:solidFill>
            <a:ln>
              <a:noFill/>
            </a:ln>
            <a:effectLst/>
            <a:sp3d/>
          </c:spPr>
          <c:invertIfNegative val="0"/>
          <c:dLbls>
            <c:dLbl>
              <c:idx val="2"/>
              <c:delete val="1"/>
              <c:extLst xmlns:c16r2="http://schemas.microsoft.com/office/drawing/2015/06/chart">
                <c:ext xmlns:c16="http://schemas.microsoft.com/office/drawing/2014/chart" uri="{C3380CC4-5D6E-409C-BE32-E72D297353CC}">
                  <c16:uniqueId val="{00000009-48F5-4055-93BC-05D22BBB62B1}"/>
                </c:ext>
                <c:ext xmlns:c15="http://schemas.microsoft.com/office/drawing/2012/chart" uri="{CE6537A1-D6FC-4f65-9D91-7224C49458BB}"/>
              </c:extLst>
            </c:dLbl>
            <c:dLbl>
              <c:idx val="3"/>
              <c:delete val="1"/>
              <c:extLst xmlns:c16r2="http://schemas.microsoft.com/office/drawing/2015/06/chart">
                <c:ext xmlns:c16="http://schemas.microsoft.com/office/drawing/2014/chart" uri="{C3380CC4-5D6E-409C-BE32-E72D297353CC}">
                  <c16:uniqueId val="{00000006-48F5-4055-93BC-05D22BBB62B1}"/>
                </c:ext>
                <c:ext xmlns:c15="http://schemas.microsoft.com/office/drawing/2012/chart" uri="{CE6537A1-D6FC-4f65-9D91-7224C49458BB}"/>
              </c:extLst>
            </c:dLbl>
            <c:dLbl>
              <c:idx val="4"/>
              <c:delete val="1"/>
              <c:extLst xmlns:c16r2="http://schemas.microsoft.com/office/drawing/2015/06/chart">
                <c:ext xmlns:c16="http://schemas.microsoft.com/office/drawing/2014/chart" uri="{C3380CC4-5D6E-409C-BE32-E72D297353CC}">
                  <c16:uniqueId val="{00000003-48F5-4055-93BC-05D22BBB62B1}"/>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Arial Black" panose="020B0A04020102020204" pitchFamily="34" charset="0"/>
                    <a:ea typeface="+mn-ea"/>
                    <a:cs typeface="+mn-cs"/>
                  </a:defRPr>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Feuil1!$A$29:$A$33</c:f>
              <c:strCache>
                <c:ptCount val="5"/>
                <c:pt idx="0">
                  <c:v>VOGi &gt; 34 ml/m²</c:v>
                </c:pt>
                <c:pt idx="1">
                  <c:v>Vmax IT &gt; 2,8 m/s</c:v>
                </c:pt>
                <c:pt idx="2">
                  <c:v>e’ lateral &lt; 10 cm/s</c:v>
                </c:pt>
                <c:pt idx="3">
                  <c:v>e’ septal &lt; 7 cm/s</c:v>
                </c:pt>
                <c:pt idx="4">
                  <c:v> (Ap-A) &gt; 30 ms</c:v>
                </c:pt>
              </c:strCache>
            </c:strRef>
          </c:cat>
          <c:val>
            <c:numRef>
              <c:f>Feuil1!$D$29:$D$33</c:f>
              <c:numCache>
                <c:formatCode>General</c:formatCode>
                <c:ptCount val="5"/>
                <c:pt idx="0">
                  <c:v>41.27</c:v>
                </c:pt>
                <c:pt idx="1">
                  <c:v>39.68</c:v>
                </c:pt>
                <c:pt idx="2">
                  <c:v>6.35</c:v>
                </c:pt>
                <c:pt idx="3">
                  <c:v>3.17</c:v>
                </c:pt>
                <c:pt idx="4">
                  <c:v>31.37</c:v>
                </c:pt>
              </c:numCache>
            </c:numRef>
          </c:val>
          <c:extLst xmlns:c16r2="http://schemas.microsoft.com/office/drawing/2015/06/chart">
            <c:ext xmlns:c16="http://schemas.microsoft.com/office/drawing/2014/chart" uri="{C3380CC4-5D6E-409C-BE32-E72D297353CC}">
              <c16:uniqueId val="{00000002-48F5-4055-93BC-05D22BBB62B1}"/>
            </c:ext>
          </c:extLst>
        </c:ser>
        <c:dLbls>
          <c:showLegendKey val="0"/>
          <c:showVal val="1"/>
          <c:showCatName val="0"/>
          <c:showSerName val="0"/>
          <c:showPercent val="0"/>
          <c:showBubbleSize val="0"/>
        </c:dLbls>
        <c:gapWidth val="150"/>
        <c:shape val="box"/>
        <c:axId val="1795502192"/>
        <c:axId val="1795504912"/>
        <c:axId val="0"/>
      </c:bar3DChart>
      <c:catAx>
        <c:axId val="1795502192"/>
        <c:scaling>
          <c:orientation val="minMax"/>
        </c:scaling>
        <c:delete val="0"/>
        <c:axPos val="b"/>
        <c:title>
          <c:tx>
            <c:rich>
              <a:bodyPr rot="0" spcFirstLastPara="1" vertOverflow="ellipsis" vert="horz" wrap="square" anchor="ctr" anchorCtr="1"/>
              <a:lstStyle/>
              <a:p>
                <a:pPr>
                  <a:defRPr sz="2200" b="1" i="0" u="none" strike="noStrike" kern="1200" baseline="0">
                    <a:solidFill>
                      <a:schemeClr val="tx1">
                        <a:lumMod val="65000"/>
                        <a:lumOff val="35000"/>
                      </a:schemeClr>
                    </a:solidFill>
                    <a:latin typeface="+mn-lt"/>
                    <a:ea typeface="+mn-ea"/>
                    <a:cs typeface="Arial" panose="020B0604020202020204" pitchFamily="34" charset="0"/>
                  </a:defRPr>
                </a:pPr>
                <a:r>
                  <a:rPr lang="fr-FR" sz="2200" b="1" dirty="0">
                    <a:latin typeface="+mn-lt"/>
                    <a:cs typeface="Arial" panose="020B0604020202020204" pitchFamily="34" charset="0"/>
                  </a:rPr>
                  <a:t>Figur</a:t>
                </a:r>
                <a:r>
                  <a:rPr lang="fr-FR" sz="2200" b="1" baseline="0" dirty="0">
                    <a:latin typeface="+mn-lt"/>
                    <a:cs typeface="Arial" panose="020B0604020202020204" pitchFamily="34" charset="0"/>
                  </a:rPr>
                  <a:t>e 2: prévalence des a</a:t>
                </a:r>
                <a:r>
                  <a:rPr lang="fr-FR" sz="2200" b="1" dirty="0">
                    <a:latin typeface="+mn-lt"/>
                    <a:cs typeface="Arial" panose="020B0604020202020204" pitchFamily="34" charset="0"/>
                  </a:rPr>
                  <a:t>nomalies des</a:t>
                </a:r>
                <a:r>
                  <a:rPr lang="fr-FR" sz="2200" b="1" baseline="0" dirty="0">
                    <a:latin typeface="+mn-lt"/>
                    <a:cs typeface="Arial" panose="020B0604020202020204" pitchFamily="34" charset="0"/>
                  </a:rPr>
                  <a:t> paramètres de la fonction diastolique selon l’IMC</a:t>
                </a:r>
                <a:endParaRPr lang="fr-FR" sz="2200" b="1" dirty="0">
                  <a:latin typeface="+mn-lt"/>
                  <a:cs typeface="Arial" panose="020B0604020202020204" pitchFamily="34" charset="0"/>
                </a:endParaRPr>
              </a:p>
            </c:rich>
          </c:tx>
          <c:layout>
            <c:manualLayout>
              <c:xMode val="edge"/>
              <c:yMode val="edge"/>
              <c:x val="0.11456332020997376"/>
              <c:y val="0.83868967624783042"/>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tx1">
                      <a:lumMod val="65000"/>
                      <a:lumOff val="35000"/>
                    </a:schemeClr>
                  </a:solidFill>
                  <a:latin typeface="+mn-lt"/>
                  <a:ea typeface="+mn-ea"/>
                  <a:cs typeface="Arial" panose="020B0604020202020204" pitchFamily="34" charset="0"/>
                </a:defRPr>
              </a:pPr>
              <a:endParaRPr lang="fr-F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fr-FR"/>
          </a:p>
        </c:txPr>
        <c:crossAx val="1795504912"/>
        <c:crosses val="autoZero"/>
        <c:auto val="1"/>
        <c:lblAlgn val="ctr"/>
        <c:lblOffset val="100"/>
        <c:noMultiLvlLbl val="0"/>
      </c:catAx>
      <c:valAx>
        <c:axId val="17955049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r>
                  <a:rPr lang="fr-FR" sz="2400" b="1" dirty="0"/>
                  <a:t>Prévalence </a:t>
                </a:r>
              </a:p>
            </c:rich>
          </c:tx>
          <c:layout>
            <c:manualLayout>
              <c:xMode val="edge"/>
              <c:yMode val="edge"/>
              <c:x val="1.2500000000000001E-2"/>
              <c:y val="0.26199061351934816"/>
            </c:manualLayout>
          </c:layout>
          <c:overlay val="0"/>
          <c:spPr>
            <a:noFill/>
            <a:ln>
              <a:noFill/>
            </a:ln>
            <a:effectLst/>
          </c:spPr>
          <c:txPr>
            <a:bodyPr rot="-540000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endParaRPr lang="fr-F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fr-FR"/>
          </a:p>
        </c:txPr>
        <c:crossAx val="1795502192"/>
        <c:crosses val="autoZero"/>
        <c:crossBetween val="between"/>
      </c:valAx>
      <c:spPr>
        <a:noFill/>
        <a:ln>
          <a:noFill/>
        </a:ln>
        <a:effectLst/>
      </c:spPr>
    </c:plotArea>
    <c:legend>
      <c:legendPos val="b"/>
      <c:layout>
        <c:manualLayout>
          <c:xMode val="edge"/>
          <c:yMode val="edge"/>
          <c:x val="0.50650257685518485"/>
          <c:y val="2.4298419935339802E-3"/>
          <c:w val="0.32503591325916487"/>
          <c:h val="0.3222185734927098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Black" panose="020B0A04020102020204" pitchFamily="34" charset="0"/>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8247472439951005E-2"/>
          <c:y val="2.7834844051985396E-2"/>
          <c:w val="0.9117295097413507"/>
          <c:h val="0.66047059579185008"/>
        </c:manualLayout>
      </c:layout>
      <c:bar3DChart>
        <c:barDir val="col"/>
        <c:grouping val="clustered"/>
        <c:varyColors val="0"/>
        <c:ser>
          <c:idx val="0"/>
          <c:order val="0"/>
          <c:tx>
            <c:strRef>
              <c:f>Feuil1!$B$1</c:f>
              <c:strCache>
                <c:ptCount val="1"/>
                <c:pt idx="0">
                  <c:v>Obésité  abdominale</c:v>
                </c:pt>
              </c:strCache>
            </c:strRef>
          </c:tx>
          <c:spPr>
            <a:solidFill>
              <a:schemeClr val="accent1"/>
            </a:solidFill>
            <a:ln>
              <a:noFill/>
            </a:ln>
            <a:effectLst/>
            <a:sp3d/>
          </c:spPr>
          <c:invertIfNegative val="0"/>
          <c:dLbls>
            <c:dLbl>
              <c:idx val="2"/>
              <c:delete val="1"/>
              <c:extLst xmlns:c16r2="http://schemas.microsoft.com/office/drawing/2015/06/chart">
                <c:ext xmlns:c16="http://schemas.microsoft.com/office/drawing/2014/chart" uri="{C3380CC4-5D6E-409C-BE32-E72D297353CC}">
                  <c16:uniqueId val="{00000007-628E-414B-AF34-817D1199B2B1}"/>
                </c:ext>
                <c:ext xmlns:c15="http://schemas.microsoft.com/office/drawing/2012/chart" uri="{CE6537A1-D6FC-4f65-9D91-7224C49458BB}"/>
              </c:extLst>
            </c:dLbl>
            <c:dLbl>
              <c:idx val="3"/>
              <c:delete val="1"/>
              <c:extLst xmlns:c16r2="http://schemas.microsoft.com/office/drawing/2015/06/chart">
                <c:ext xmlns:c16="http://schemas.microsoft.com/office/drawing/2014/chart" uri="{C3380CC4-5D6E-409C-BE32-E72D297353CC}">
                  <c16:uniqueId val="{00000005-628E-414B-AF34-817D1199B2B1}"/>
                </c:ext>
                <c:ext xmlns:c15="http://schemas.microsoft.com/office/drawing/2012/chart" uri="{CE6537A1-D6FC-4f65-9D91-7224C49458BB}"/>
              </c:extLst>
            </c:dLbl>
            <c:dLbl>
              <c:idx val="4"/>
              <c:delete val="1"/>
              <c:extLst xmlns:c16r2="http://schemas.microsoft.com/office/drawing/2015/06/chart">
                <c:ext xmlns:c16="http://schemas.microsoft.com/office/drawing/2014/chart" uri="{C3380CC4-5D6E-409C-BE32-E72D297353CC}">
                  <c16:uniqueId val="{00000002-628E-414B-AF34-817D1199B2B1}"/>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Arial Black" panose="020B0A04020102020204" pitchFamily="34" charset="0"/>
                    <a:ea typeface="+mn-ea"/>
                    <a:cs typeface="+mn-cs"/>
                  </a:defRPr>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Feuil1!$A$2:$A$6</c:f>
              <c:strCache>
                <c:ptCount val="5"/>
                <c:pt idx="0">
                  <c:v>VOGi &gt; 34 ml/m²</c:v>
                </c:pt>
                <c:pt idx="1">
                  <c:v>Vmax IT &gt; 2,8 m/s</c:v>
                </c:pt>
                <c:pt idx="2">
                  <c:v>e’ lateral &lt; 10 cm/s</c:v>
                </c:pt>
                <c:pt idx="3">
                  <c:v>e’ septal &lt; 7 cm/s</c:v>
                </c:pt>
                <c:pt idx="4">
                  <c:v>(Ap-A) &gt; 30 ms</c:v>
                </c:pt>
              </c:strCache>
            </c:strRef>
          </c:cat>
          <c:val>
            <c:numRef>
              <c:f>Feuil1!$B$2:$B$6</c:f>
              <c:numCache>
                <c:formatCode>General</c:formatCode>
                <c:ptCount val="5"/>
                <c:pt idx="0">
                  <c:v>42.65</c:v>
                </c:pt>
                <c:pt idx="1">
                  <c:v>41.18</c:v>
                </c:pt>
                <c:pt idx="2">
                  <c:v>7.35</c:v>
                </c:pt>
                <c:pt idx="3">
                  <c:v>2.94</c:v>
                </c:pt>
                <c:pt idx="4">
                  <c:v>30.36</c:v>
                </c:pt>
              </c:numCache>
            </c:numRef>
          </c:val>
          <c:extLst xmlns:c16r2="http://schemas.microsoft.com/office/drawing/2015/06/chart">
            <c:ext xmlns:c16="http://schemas.microsoft.com/office/drawing/2014/chart" uri="{C3380CC4-5D6E-409C-BE32-E72D297353CC}">
              <c16:uniqueId val="{00000000-628E-414B-AF34-817D1199B2B1}"/>
            </c:ext>
          </c:extLst>
        </c:ser>
        <c:ser>
          <c:idx val="1"/>
          <c:order val="1"/>
          <c:tx>
            <c:strRef>
              <c:f>Feuil1!$C$1</c:f>
              <c:strCache>
                <c:ptCount val="1"/>
                <c:pt idx="0">
                  <c:v>tour de taille normal</c:v>
                </c:pt>
              </c:strCache>
            </c:strRef>
          </c:tx>
          <c:spPr>
            <a:solidFill>
              <a:schemeClr val="accent2"/>
            </a:solidFill>
            <a:ln>
              <a:noFill/>
            </a:ln>
            <a:effectLst/>
            <a:sp3d/>
          </c:spPr>
          <c:invertIfNegative val="0"/>
          <c:dLbls>
            <c:dLbl>
              <c:idx val="0"/>
              <c:layout>
                <c:manualLayout>
                  <c:x val="2.2311150775379155E-2"/>
                  <c:y val="-2.2125091533771991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628E-414B-AF34-817D1199B2B1}"/>
                </c:ext>
                <c:ext xmlns:c15="http://schemas.microsoft.com/office/drawing/2012/chart" uri="{CE6537A1-D6FC-4f65-9D91-7224C49458BB}">
                  <c15:layout/>
                </c:ext>
              </c:extLst>
            </c:dLbl>
            <c:dLbl>
              <c:idx val="1"/>
              <c:layout>
                <c:manualLayout>
                  <c:x val="3.6111111111111108E-2"/>
                  <c:y val="-2.2125112721569661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628E-414B-AF34-817D1199B2B1}"/>
                </c:ext>
                <c:ext xmlns:c15="http://schemas.microsoft.com/office/drawing/2012/chart" uri="{CE6537A1-D6FC-4f65-9D91-7224C49458BB}">
                  <c15:layout/>
                </c:ext>
              </c:extLst>
            </c:dLbl>
            <c:dLbl>
              <c:idx val="2"/>
              <c:delete val="1"/>
              <c:extLst xmlns:c16r2="http://schemas.microsoft.com/office/drawing/2015/06/chart">
                <c:ext xmlns:c16="http://schemas.microsoft.com/office/drawing/2014/chart" uri="{C3380CC4-5D6E-409C-BE32-E72D297353CC}">
                  <c16:uniqueId val="{00000006-628E-414B-AF34-817D1199B2B1}"/>
                </c:ext>
                <c:ext xmlns:c15="http://schemas.microsoft.com/office/drawing/2012/chart" uri="{CE6537A1-D6FC-4f65-9D91-7224C49458BB}"/>
              </c:extLst>
            </c:dLbl>
            <c:dLbl>
              <c:idx val="3"/>
              <c:delete val="1"/>
              <c:extLst xmlns:c16r2="http://schemas.microsoft.com/office/drawing/2015/06/chart">
                <c:ext xmlns:c16="http://schemas.microsoft.com/office/drawing/2014/chart" uri="{C3380CC4-5D6E-409C-BE32-E72D297353CC}">
                  <c16:uniqueId val="{00000004-628E-414B-AF34-817D1199B2B1}"/>
                </c:ext>
                <c:ext xmlns:c15="http://schemas.microsoft.com/office/drawing/2012/chart" uri="{CE6537A1-D6FC-4f65-9D91-7224C49458BB}"/>
              </c:extLst>
            </c:dLbl>
            <c:dLbl>
              <c:idx val="4"/>
              <c:delete val="1"/>
              <c:extLst xmlns:c16r2="http://schemas.microsoft.com/office/drawing/2015/06/chart">
                <c:ext xmlns:c16="http://schemas.microsoft.com/office/drawing/2014/chart" uri="{C3380CC4-5D6E-409C-BE32-E72D297353CC}">
                  <c16:uniqueId val="{00000003-628E-414B-AF34-817D1199B2B1}"/>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Arial Black" panose="020B0A04020102020204" pitchFamily="34" charset="0"/>
                    <a:ea typeface="+mn-ea"/>
                    <a:cs typeface="+mn-cs"/>
                  </a:defRPr>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Feuil1!$A$2:$A$6</c:f>
              <c:strCache>
                <c:ptCount val="5"/>
                <c:pt idx="0">
                  <c:v>VOGi &gt; 34 ml/m²</c:v>
                </c:pt>
                <c:pt idx="1">
                  <c:v>Vmax IT &gt; 2,8 m/s</c:v>
                </c:pt>
                <c:pt idx="2">
                  <c:v>e’ lateral &lt; 10 cm/s</c:v>
                </c:pt>
                <c:pt idx="3">
                  <c:v>e’ septal &lt; 7 cm/s</c:v>
                </c:pt>
                <c:pt idx="4">
                  <c:v>(Ap-A) &gt; 30 ms</c:v>
                </c:pt>
              </c:strCache>
            </c:strRef>
          </c:cat>
          <c:val>
            <c:numRef>
              <c:f>Feuil1!$C$2:$C$6</c:f>
              <c:numCache>
                <c:formatCode>General</c:formatCode>
                <c:ptCount val="5"/>
                <c:pt idx="0">
                  <c:v>9.89</c:v>
                </c:pt>
                <c:pt idx="1">
                  <c:v>9.89</c:v>
                </c:pt>
                <c:pt idx="2">
                  <c:v>4.4000000000000004</c:v>
                </c:pt>
                <c:pt idx="3">
                  <c:v>2.2000000000000002</c:v>
                </c:pt>
                <c:pt idx="4">
                  <c:v>19.05</c:v>
                </c:pt>
              </c:numCache>
            </c:numRef>
          </c:val>
          <c:extLst xmlns:c16r2="http://schemas.microsoft.com/office/drawing/2015/06/chart">
            <c:ext xmlns:c16="http://schemas.microsoft.com/office/drawing/2014/chart" uri="{C3380CC4-5D6E-409C-BE32-E72D297353CC}">
              <c16:uniqueId val="{00000001-628E-414B-AF34-817D1199B2B1}"/>
            </c:ext>
          </c:extLst>
        </c:ser>
        <c:dLbls>
          <c:showLegendKey val="0"/>
          <c:showVal val="1"/>
          <c:showCatName val="0"/>
          <c:showSerName val="0"/>
          <c:showPercent val="0"/>
          <c:showBubbleSize val="0"/>
        </c:dLbls>
        <c:gapWidth val="150"/>
        <c:shape val="box"/>
        <c:axId val="1795497840"/>
        <c:axId val="1795507632"/>
        <c:axId val="0"/>
      </c:bar3DChart>
      <c:catAx>
        <c:axId val="1795497840"/>
        <c:scaling>
          <c:orientation val="minMax"/>
        </c:scaling>
        <c:delete val="0"/>
        <c:axPos val="b"/>
        <c:title>
          <c:tx>
            <c:rich>
              <a:bodyPr rot="0" spcFirstLastPara="1" vertOverflow="ellipsis" vert="horz" wrap="square" anchor="ctr" anchorCtr="1"/>
              <a:lstStyle/>
              <a:p>
                <a:pPr>
                  <a:defRPr sz="2200" b="1" i="0" u="none" strike="noStrike" kern="1200" baseline="0">
                    <a:solidFill>
                      <a:schemeClr val="tx1">
                        <a:lumMod val="65000"/>
                        <a:lumOff val="35000"/>
                      </a:schemeClr>
                    </a:solidFill>
                    <a:latin typeface="+mn-lt"/>
                    <a:ea typeface="+mn-ea"/>
                    <a:cs typeface="+mn-cs"/>
                  </a:defRPr>
                </a:pPr>
                <a:r>
                  <a:rPr lang="fr-FR" sz="2200" b="1" dirty="0"/>
                  <a:t>Figure</a:t>
                </a:r>
                <a:r>
                  <a:rPr lang="fr-FR" sz="2200" b="1" baseline="0" dirty="0"/>
                  <a:t> 3: distribution des a</a:t>
                </a:r>
                <a:r>
                  <a:rPr lang="fr-FR" sz="2200" b="1" dirty="0"/>
                  <a:t>nomalies</a:t>
                </a:r>
                <a:r>
                  <a:rPr lang="fr-FR" sz="2200" b="1" baseline="0" dirty="0"/>
                  <a:t> des paramètres de la fonction diastolique selon le TT</a:t>
                </a:r>
                <a:endParaRPr lang="fr-FR" sz="2200" b="1" dirty="0"/>
              </a:p>
            </c:rich>
          </c:tx>
          <c:layout>
            <c:manualLayout>
              <c:xMode val="edge"/>
              <c:yMode val="edge"/>
              <c:x val="0.13496446215904384"/>
              <c:y val="0.88352156726163866"/>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tx1">
                      <a:lumMod val="65000"/>
                      <a:lumOff val="35000"/>
                    </a:schemeClr>
                  </a:solidFill>
                  <a:latin typeface="+mn-lt"/>
                  <a:ea typeface="+mn-ea"/>
                  <a:cs typeface="+mn-cs"/>
                </a:defRPr>
              </a:pPr>
              <a:endParaRPr lang="fr-F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fr-FR"/>
          </a:p>
        </c:txPr>
        <c:crossAx val="1795507632"/>
        <c:crosses val="autoZero"/>
        <c:auto val="1"/>
        <c:lblAlgn val="ctr"/>
        <c:lblOffset val="100"/>
        <c:noMultiLvlLbl val="0"/>
      </c:catAx>
      <c:valAx>
        <c:axId val="17955076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r>
                  <a:rPr lang="fr-FR" sz="2400" b="1" dirty="0"/>
                  <a:t>Prévalence</a:t>
                </a:r>
              </a:p>
            </c:rich>
          </c:tx>
          <c:layout>
            <c:manualLayout>
              <c:xMode val="edge"/>
              <c:yMode val="edge"/>
              <c:x val="1.7864407623992278E-3"/>
              <c:y val="0.26629053975039996"/>
            </c:manualLayout>
          </c:layout>
          <c:overlay val="0"/>
          <c:spPr>
            <a:noFill/>
            <a:ln>
              <a:noFill/>
            </a:ln>
            <a:effectLst/>
          </c:spPr>
          <c:txPr>
            <a:bodyPr rot="-540000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endParaRPr lang="fr-F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fr-FR"/>
          </a:p>
        </c:txPr>
        <c:crossAx val="1795497840"/>
        <c:crosses val="autoZero"/>
        <c:crossBetween val="between"/>
      </c:valAx>
      <c:spPr>
        <a:noFill/>
        <a:ln>
          <a:noFill/>
        </a:ln>
        <a:effectLst/>
      </c:spPr>
    </c:plotArea>
    <c:legend>
      <c:legendPos val="b"/>
      <c:layout>
        <c:manualLayout>
          <c:xMode val="edge"/>
          <c:yMode val="edge"/>
          <c:x val="0.5773827403519004"/>
          <c:y val="8.6219479333522807E-4"/>
          <c:w val="0.35526531058617672"/>
          <c:h val="0.17032206694710994"/>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Arial Black" panose="020B0A04020102020204" pitchFamily="34" charset="0"/>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6A46D8-5E31-4FE4-8FC3-B74C1419BDBA}" type="datetimeFigureOut">
              <a:rPr lang="fr-FR" smtClean="0"/>
              <a:pPr/>
              <a:t>29/10/2021</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EF5D2C-1D4F-47DB-9F28-033D2932991F}" type="slidenum">
              <a:rPr lang="fr-FR" smtClean="0"/>
              <a:pPr/>
              <a:t>‹N°›</a:t>
            </a:fld>
            <a:endParaRPr lang="fr-FR" dirty="0"/>
          </a:p>
        </p:txBody>
      </p:sp>
    </p:spTree>
    <p:extLst>
      <p:ext uri="{BB962C8B-B14F-4D97-AF65-F5344CB8AC3E}">
        <p14:creationId xmlns:p14="http://schemas.microsoft.com/office/powerpoint/2010/main" val="3755051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a:t>Pour ce faire nous allons adopter le plan suivant</a:t>
            </a:r>
          </a:p>
          <a:p>
            <a:endParaRPr lang="fr-FR" dirty="0"/>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1</a:t>
            </a:fld>
            <a:endParaRPr lang="fr-FR" dirty="0"/>
          </a:p>
        </p:txBody>
      </p:sp>
    </p:spTree>
    <p:extLst>
      <p:ext uri="{BB962C8B-B14F-4D97-AF65-F5344CB8AC3E}">
        <p14:creationId xmlns:p14="http://schemas.microsoft.com/office/powerpoint/2010/main" val="36111724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dirty="0">
                <a:effectLst/>
                <a:latin typeface="Arial" panose="020B0604020202020204" pitchFamily="34" charset="0"/>
                <a:ea typeface="Calibri" panose="020F0502020204030204" pitchFamily="34" charset="0"/>
              </a:rPr>
              <a:t>Les vitesses des ondes E, A étaient plus élevées chez les sujets ayant une obésité abdominale d’autre part et chez les sujets obeses ou en surpoids par rapport aux individus de poids normal.</a:t>
            </a:r>
          </a:p>
          <a:p>
            <a:r>
              <a:rPr lang="fr-FR" sz="1200" dirty="0">
                <a:effectLst/>
                <a:latin typeface="Arial" panose="020B0604020202020204" pitchFamily="34" charset="0"/>
                <a:ea typeface="Calibri" panose="020F0502020204030204" pitchFamily="34" charset="0"/>
              </a:rPr>
              <a:t>Les pics de vélocités de l’onde protodiastolique e’ au niveau de l’anneau latéral diminuaient de façon significative lorsque l’IMC ou le TT augmentait (</a:t>
            </a:r>
            <a:r>
              <a:rPr lang="fr-FR" sz="1200" i="1" dirty="0">
                <a:effectLst/>
                <a:latin typeface="Arial" panose="020B0604020202020204" pitchFamily="34" charset="0"/>
                <a:ea typeface="Calibri" panose="020F0502020204030204" pitchFamily="34" charset="0"/>
              </a:rPr>
              <a:t>p = 0,005</a:t>
            </a:r>
            <a:r>
              <a:rPr lang="fr-FR" sz="1200" dirty="0">
                <a:effectLst/>
                <a:latin typeface="Arial" panose="020B0604020202020204" pitchFamily="34" charset="0"/>
                <a:ea typeface="Calibri" panose="020F0502020204030204" pitchFamily="34" charset="0"/>
              </a:rPr>
              <a:t>). Les rapports E/e’ septal, E/e’ latéral et E/e’ moyenné augmentaient significativement avec l’IMC.</a:t>
            </a:r>
            <a:endParaRPr lang="fr-FR" dirty="0"/>
          </a:p>
        </p:txBody>
      </p:sp>
      <p:sp>
        <p:nvSpPr>
          <p:cNvPr id="4" name="Espace réservé du numéro de diapositive 3"/>
          <p:cNvSpPr>
            <a:spLocks noGrp="1"/>
          </p:cNvSpPr>
          <p:nvPr>
            <p:ph type="sldNum" sz="quarter" idx="5"/>
          </p:nvPr>
        </p:nvSpPr>
        <p:spPr/>
        <p:txBody>
          <a:bodyPr/>
          <a:lstStyle/>
          <a:p>
            <a:fld id="{C8EF5D2C-1D4F-47DB-9F28-033D2932991F}" type="slidenum">
              <a:rPr lang="fr-FR" smtClean="0"/>
              <a:pPr/>
              <a:t>11</a:t>
            </a:fld>
            <a:endParaRPr lang="fr-FR" dirty="0"/>
          </a:p>
        </p:txBody>
      </p:sp>
    </p:spTree>
    <p:extLst>
      <p:ext uri="{BB962C8B-B14F-4D97-AF65-F5344CB8AC3E}">
        <p14:creationId xmlns:p14="http://schemas.microsoft.com/office/powerpoint/2010/main" val="22904050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dirty="0">
                <a:effectLst/>
                <a:latin typeface="Arial" panose="020B0604020202020204" pitchFamily="34" charset="0"/>
                <a:ea typeface="Calibri" panose="020F0502020204030204" pitchFamily="34" charset="0"/>
              </a:rPr>
              <a:t>La prévalence de la dilatation de l’OG (VOGi &gt; 34 ml/m²) et d’une Vmax IT &gt; 2,8 m/s augmentaient significativement avec l’IMC (</a:t>
            </a:r>
            <a:r>
              <a:rPr lang="fr-FR" sz="1200" i="1" dirty="0">
                <a:effectLst/>
                <a:latin typeface="Arial" panose="020B0604020202020204" pitchFamily="34" charset="0"/>
                <a:ea typeface="Calibri" panose="020F0502020204030204" pitchFamily="34" charset="0"/>
              </a:rPr>
              <a:t>p &lt; 0,001</a:t>
            </a:r>
            <a:r>
              <a:rPr lang="fr-FR" sz="1200" dirty="0">
                <a:effectLst/>
                <a:latin typeface="Arial" panose="020B0604020202020204" pitchFamily="34" charset="0"/>
                <a:ea typeface="Calibri" panose="020F0502020204030204" pitchFamily="34" charset="0"/>
              </a:rPr>
              <a:t>). La distribution des anomalies des paramètres issus du Doppler tissulaire n’était pas liée à l’IMC</a:t>
            </a:r>
            <a:endParaRPr lang="fr-FR" dirty="0"/>
          </a:p>
        </p:txBody>
      </p:sp>
      <p:sp>
        <p:nvSpPr>
          <p:cNvPr id="4" name="Espace réservé du numéro de diapositive 3"/>
          <p:cNvSpPr>
            <a:spLocks noGrp="1"/>
          </p:cNvSpPr>
          <p:nvPr>
            <p:ph type="sldNum" sz="quarter" idx="5"/>
          </p:nvPr>
        </p:nvSpPr>
        <p:spPr/>
        <p:txBody>
          <a:bodyPr/>
          <a:lstStyle/>
          <a:p>
            <a:fld id="{C8EF5D2C-1D4F-47DB-9F28-033D2932991F}" type="slidenum">
              <a:rPr lang="fr-FR" smtClean="0"/>
              <a:pPr/>
              <a:t>12</a:t>
            </a:fld>
            <a:endParaRPr lang="fr-FR" dirty="0"/>
          </a:p>
        </p:txBody>
      </p:sp>
    </p:spTree>
    <p:extLst>
      <p:ext uri="{BB962C8B-B14F-4D97-AF65-F5344CB8AC3E}">
        <p14:creationId xmlns:p14="http://schemas.microsoft.com/office/powerpoint/2010/main" val="38668368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dirty="0">
                <a:effectLst/>
                <a:latin typeface="Arial" panose="020B0604020202020204" pitchFamily="34" charset="0"/>
                <a:ea typeface="Calibri" panose="020F0502020204030204" pitchFamily="34" charset="0"/>
              </a:rPr>
              <a:t>La prévalence de la dilatation de l’OG (VOGi &gt; 34 ml/m²) et d’une Vmax IT &gt; 2,8 m/s était hautement très élevée chez les sujets ayant une obésité abdominale (</a:t>
            </a:r>
            <a:r>
              <a:rPr lang="fr-FR" sz="1200" i="1" dirty="0">
                <a:effectLst/>
                <a:latin typeface="Arial" panose="020B0604020202020204" pitchFamily="34" charset="0"/>
                <a:ea typeface="Calibri" panose="020F0502020204030204" pitchFamily="34" charset="0"/>
              </a:rPr>
              <a:t>p &lt; 0,001</a:t>
            </a:r>
            <a:r>
              <a:rPr lang="fr-FR" sz="1200" dirty="0">
                <a:effectLst/>
                <a:latin typeface="Arial" panose="020B0604020202020204" pitchFamily="34" charset="0"/>
                <a:ea typeface="Calibri" panose="020F0502020204030204" pitchFamily="34" charset="0"/>
              </a:rPr>
              <a:t>) </a:t>
            </a:r>
            <a:endParaRPr lang="fr-FR" dirty="0"/>
          </a:p>
        </p:txBody>
      </p:sp>
      <p:sp>
        <p:nvSpPr>
          <p:cNvPr id="4" name="Espace réservé du numéro de diapositive 3"/>
          <p:cNvSpPr>
            <a:spLocks noGrp="1"/>
          </p:cNvSpPr>
          <p:nvPr>
            <p:ph type="sldNum" sz="quarter" idx="5"/>
          </p:nvPr>
        </p:nvSpPr>
        <p:spPr/>
        <p:txBody>
          <a:bodyPr/>
          <a:lstStyle/>
          <a:p>
            <a:fld id="{C8EF5D2C-1D4F-47DB-9F28-033D2932991F}" type="slidenum">
              <a:rPr lang="fr-FR" smtClean="0"/>
              <a:pPr/>
              <a:t>13</a:t>
            </a:fld>
            <a:endParaRPr lang="fr-FR" dirty="0"/>
          </a:p>
        </p:txBody>
      </p:sp>
    </p:spTree>
    <p:extLst>
      <p:ext uri="{BB962C8B-B14F-4D97-AF65-F5344CB8AC3E}">
        <p14:creationId xmlns:p14="http://schemas.microsoft.com/office/powerpoint/2010/main" val="27907288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dirty="0">
                <a:effectLst/>
                <a:latin typeface="Arial" panose="020B0604020202020204" pitchFamily="34" charset="0"/>
                <a:ea typeface="Calibri" panose="020F0502020204030204" pitchFamily="34" charset="0"/>
              </a:rPr>
              <a:t>En analyse multivariée par régression linéaire, l’onde E mitral et le rapport E/e’, après ajustement avec l’âge, le tour de taille et l’ancienneté de la surcharge pondérale, augmentaient avec l’IMC</a:t>
            </a:r>
          </a:p>
          <a:p>
            <a:r>
              <a:rPr lang="fr-FR" sz="1200" dirty="0">
                <a:effectLst/>
                <a:latin typeface="Arial" panose="020B0604020202020204" pitchFamily="34" charset="0"/>
                <a:ea typeface="Calibri" panose="020F0502020204030204" pitchFamily="34" charset="0"/>
              </a:rPr>
              <a:t>La vitesse de l’onde protodiastolique e’ de l’anneau mitral au Doppler tissulaire diminuait lorsque le tour de taille augmentait (e’ septal et latéral). Cependant après ajustement à l’IMC, à l’âge, à la PAS et à l’ancienneté de la surcharge pondérale, ce lien disparait au profit de l’âge</a:t>
            </a:r>
          </a:p>
          <a:p>
            <a:r>
              <a:rPr lang="fr-FR" sz="1200" dirty="0">
                <a:effectLst/>
                <a:latin typeface="Arial" panose="020B0604020202020204" pitchFamily="34" charset="0"/>
                <a:ea typeface="Calibri" panose="020F0502020204030204" pitchFamily="34" charset="0"/>
              </a:rPr>
              <a:t>Le VOG indexé à la surface corporelle était lié à l’IMC en analyse bivariée. Mais après ajustement aux autres mesures anthropométriques, ce lien disparaissait au profit de l’âge.</a:t>
            </a:r>
            <a:r>
              <a:rPr lang="fr-FR" sz="900" dirty="0">
                <a:solidFill>
                  <a:srgbClr val="231F20"/>
                </a:solidFill>
                <a:effectLst/>
                <a:latin typeface="Optima"/>
                <a:ea typeface="Calibri" panose="020F0502020204030204" pitchFamily="34" charset="0"/>
                <a:cs typeface="Optima"/>
              </a:rPr>
              <a:t> </a:t>
            </a:r>
            <a:endParaRPr lang="fr-FR" dirty="0"/>
          </a:p>
        </p:txBody>
      </p:sp>
      <p:sp>
        <p:nvSpPr>
          <p:cNvPr id="4" name="Espace réservé du numéro de diapositive 3"/>
          <p:cNvSpPr>
            <a:spLocks noGrp="1"/>
          </p:cNvSpPr>
          <p:nvPr>
            <p:ph type="sldNum" sz="quarter" idx="5"/>
          </p:nvPr>
        </p:nvSpPr>
        <p:spPr/>
        <p:txBody>
          <a:bodyPr/>
          <a:lstStyle/>
          <a:p>
            <a:fld id="{C8EF5D2C-1D4F-47DB-9F28-033D2932991F}" type="slidenum">
              <a:rPr lang="fr-FR" smtClean="0"/>
              <a:pPr/>
              <a:t>14</a:t>
            </a:fld>
            <a:endParaRPr lang="fr-FR" dirty="0"/>
          </a:p>
        </p:txBody>
      </p:sp>
    </p:spTree>
    <p:extLst>
      <p:ext uri="{BB962C8B-B14F-4D97-AF65-F5344CB8AC3E}">
        <p14:creationId xmlns:p14="http://schemas.microsoft.com/office/powerpoint/2010/main" val="4884959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dirty="0">
                <a:effectLst/>
                <a:latin typeface="Arial" panose="020B0604020202020204" pitchFamily="34" charset="0"/>
                <a:ea typeface="Calibri" panose="020F0502020204030204" pitchFamily="34" charset="0"/>
              </a:rPr>
              <a:t>En analyse multivariée par régression linéaire, l’onde E mitral et le rapport E/e’, après ajustement avec l’âge, le tour de taille et l’ancienneté de la surcharge pondérale, augmentaient avec l’IMC.  Lee, Russo et </a:t>
            </a:r>
            <a:r>
              <a:rPr lang="fr-FR" sz="1200" dirty="0" err="1">
                <a:effectLst/>
                <a:latin typeface="Arial" panose="020B0604020202020204" pitchFamily="34" charset="0"/>
                <a:ea typeface="Calibri" panose="020F0502020204030204" pitchFamily="34" charset="0"/>
              </a:rPr>
              <a:t>Heiskanen</a:t>
            </a:r>
            <a:r>
              <a:rPr lang="fr-FR" sz="1200" dirty="0">
                <a:effectLst/>
                <a:latin typeface="Arial" panose="020B0604020202020204" pitchFamily="34" charset="0"/>
                <a:ea typeface="Calibri" panose="020F0502020204030204" pitchFamily="34" charset="0"/>
              </a:rPr>
              <a:t> avaient fait la même observation </a:t>
            </a:r>
          </a:p>
          <a:p>
            <a:pPr algn="just">
              <a:lnSpc>
                <a:spcPct val="150000"/>
              </a:lnSpc>
              <a:spcAft>
                <a:spcPts val="0"/>
              </a:spcAft>
            </a:pPr>
            <a:r>
              <a:rPr lang="fr-FR" sz="1200" dirty="0">
                <a:effectLst/>
                <a:latin typeface="Arial" panose="020B0604020202020204" pitchFamily="34" charset="0"/>
                <a:ea typeface="Calibri" panose="020F0502020204030204" pitchFamily="34" charset="0"/>
              </a:rPr>
              <a:t>La vitesse de l’onde protodiastolique e’ de l’anneau mitral au Doppler tissulaire diminuait lorsque le tour de taille augmentait (e’ septal et latéral). Cependant après ajustement à l’IMC, à l’âge, à la PAS et à l’ancienneté de la surcharge pondérale, ce lien disparait au profit de l’âge. L’augmentation du périmètre abdominale avec l’âge est une donnée admise dans la littérature.</a:t>
            </a:r>
          </a:p>
          <a:p>
            <a:endParaRPr lang="fr-FR" dirty="0"/>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15</a:t>
            </a:fld>
            <a:endParaRPr lang="fr-FR" dirty="0"/>
          </a:p>
        </p:txBody>
      </p:sp>
    </p:spTree>
    <p:extLst>
      <p:ext uri="{BB962C8B-B14F-4D97-AF65-F5344CB8AC3E}">
        <p14:creationId xmlns:p14="http://schemas.microsoft.com/office/powerpoint/2010/main" val="31918164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indent="215900" algn="just">
              <a:lnSpc>
                <a:spcPct val="150000"/>
              </a:lnSpc>
              <a:spcAft>
                <a:spcPts val="0"/>
              </a:spcAft>
            </a:pPr>
            <a:r>
              <a:rPr lang="fr-FR" sz="2400" dirty="0">
                <a:effectLst/>
                <a:latin typeface="Arial" panose="020B0604020202020204" pitchFamily="34" charset="0"/>
                <a:ea typeface="Calibri" panose="020F0502020204030204" pitchFamily="34" charset="0"/>
              </a:rPr>
              <a:t>Le VOG indexé à la surface corporelle était lié à l’IMC en analyse bivariée. Mais après ajustement aux autres mesures anthropométriques, ce lien disparaissait au profit de l’âge.</a:t>
            </a:r>
            <a:r>
              <a:rPr lang="fr-FR" sz="1400" dirty="0">
                <a:solidFill>
                  <a:srgbClr val="231F20"/>
                </a:solidFill>
                <a:effectLst/>
                <a:latin typeface="Optima"/>
                <a:ea typeface="Calibri" panose="020F0502020204030204" pitchFamily="34" charset="0"/>
                <a:cs typeface="Optima"/>
              </a:rPr>
              <a:t> </a:t>
            </a:r>
            <a:r>
              <a:rPr lang="fr-FR" sz="2400" dirty="0">
                <a:effectLst/>
                <a:latin typeface="Arial" panose="020B0604020202020204" pitchFamily="34" charset="0"/>
                <a:ea typeface="Calibri" panose="020F0502020204030204" pitchFamily="34" charset="0"/>
              </a:rPr>
              <a:t>La majoration du volume sanguin total chez le sujet obèse est en rapport avec une augmentation du lit vasculaire, essentiellement le tissu adipeux. Elle réalise une surcharge volumétrique qui, en entraînant une augmentation du volume et des pressions télédiastoliques ventriculaires gauches, conduit à une élévation de la précharge. Ceci entraine une dilatation progressive de l’oreillette gauche [23 ; 68].</a:t>
            </a:r>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16</a:t>
            </a:fld>
            <a:endParaRPr lang="fr-FR" dirty="0"/>
          </a:p>
        </p:txBody>
      </p:sp>
    </p:spTree>
    <p:extLst>
      <p:ext uri="{BB962C8B-B14F-4D97-AF65-F5344CB8AC3E}">
        <p14:creationId xmlns:p14="http://schemas.microsoft.com/office/powerpoint/2010/main" val="11956695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lnSpc>
                <a:spcPct val="150000"/>
              </a:lnSpc>
              <a:spcAft>
                <a:spcPts val="0"/>
              </a:spcAft>
            </a:pPr>
            <a:r>
              <a:rPr lang="fr-FR" sz="1200" dirty="0">
                <a:effectLst/>
                <a:latin typeface="Arial" panose="020B0604020202020204" pitchFamily="34" charset="0"/>
                <a:ea typeface="Calibri" panose="020F0502020204030204" pitchFamily="34" charset="0"/>
              </a:rPr>
              <a:t>Notre étude nous a permis de constater que l’augmentation de l’IMC et/ou du tour de taille entrainaient des anomalies des paramètres de la fonction diastolique du VG que sont le VOGi, la </a:t>
            </a:r>
            <a:r>
              <a:rPr lang="fr-FR" sz="1200" dirty="0" err="1">
                <a:effectLst/>
                <a:latin typeface="Arial" panose="020B0604020202020204" pitchFamily="34" charset="0"/>
                <a:ea typeface="Calibri" panose="020F0502020204030204" pitchFamily="34" charset="0"/>
              </a:rPr>
              <a:t>VmaxIT</a:t>
            </a:r>
            <a:r>
              <a:rPr lang="fr-FR" sz="1200" dirty="0">
                <a:effectLst/>
                <a:latin typeface="Arial" panose="020B0604020202020204" pitchFamily="34" charset="0"/>
                <a:ea typeface="Calibri" panose="020F0502020204030204" pitchFamily="34" charset="0"/>
              </a:rPr>
              <a:t>, la vitesse protodiastolique de l’onde e’ septal et latéral à l’anneau mitral et le rapport de E/e’ moyenné indépendamment des FDRCV chez le sujet jeune noir africain. </a:t>
            </a:r>
          </a:p>
          <a:p>
            <a:pPr algn="just">
              <a:lnSpc>
                <a:spcPct val="150000"/>
              </a:lnSpc>
              <a:spcAft>
                <a:spcPts val="0"/>
              </a:spcAft>
            </a:pPr>
            <a:r>
              <a:rPr lang="fr-FR" sz="1200" dirty="0">
                <a:effectLst/>
                <a:latin typeface="Arial" panose="020B0604020202020204" pitchFamily="34" charset="0"/>
                <a:ea typeface="Calibri" panose="020F0502020204030204" pitchFamily="34" charset="0"/>
              </a:rPr>
              <a:t>Chez le sujet jeune, la prévention des maladies cardiovasculaires devrait passer nécessairement par une prévention de l’obésité.</a:t>
            </a:r>
          </a:p>
          <a:p>
            <a:pPr algn="just">
              <a:lnSpc>
                <a:spcPct val="150000"/>
              </a:lnSpc>
              <a:spcAft>
                <a:spcPts val="0"/>
              </a:spcAft>
            </a:pPr>
            <a:r>
              <a:rPr lang="fr-FR" sz="1200" dirty="0">
                <a:effectLst/>
                <a:latin typeface="Arial" panose="020B0604020202020204" pitchFamily="34" charset="0"/>
                <a:ea typeface="Calibri" panose="020F0502020204030204" pitchFamily="34" charset="0"/>
              </a:rPr>
              <a:t>L’impact de la perte pondérale sur la fonction diastolique du ventricule gauche reste une perspective à explorer.</a:t>
            </a:r>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17</a:t>
            </a:fld>
            <a:endParaRPr lang="fr-FR" dirty="0"/>
          </a:p>
        </p:txBody>
      </p:sp>
    </p:spTree>
    <p:extLst>
      <p:ext uri="{BB962C8B-B14F-4D97-AF65-F5344CB8AC3E}">
        <p14:creationId xmlns:p14="http://schemas.microsoft.com/office/powerpoint/2010/main" val="2178081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Après une introduction suivi des objectifs</a:t>
            </a:r>
          </a:p>
          <a:p>
            <a:r>
              <a:rPr lang="fr-FR" dirty="0"/>
              <a:t>Nous allons décrire notre méthodologie afin d’atteindre les objectifs que nous nous sommes fixés</a:t>
            </a:r>
          </a:p>
          <a:p>
            <a:r>
              <a:rPr lang="fr-FR" dirty="0"/>
              <a:t>Puis suivront les résultats que nous allons discuter</a:t>
            </a:r>
          </a:p>
          <a:p>
            <a:r>
              <a:rPr lang="fr-FR" dirty="0"/>
              <a:t>Nous terminerons par des suggestions qui seront précédées par une conclusion</a:t>
            </a:r>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2</a:t>
            </a:fld>
            <a:endParaRPr lang="fr-FR" dirty="0"/>
          </a:p>
        </p:txBody>
      </p:sp>
    </p:spTree>
    <p:extLst>
      <p:ext uri="{BB962C8B-B14F-4D97-AF65-F5344CB8AC3E}">
        <p14:creationId xmlns:p14="http://schemas.microsoft.com/office/powerpoint/2010/main" val="1434605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just" defTabSz="914400" rtl="0" eaLnBrk="1" fontAlgn="auto" latinLnBrk="0" hangingPunct="1">
              <a:lnSpc>
                <a:spcPct val="150000"/>
              </a:lnSpc>
              <a:spcBef>
                <a:spcPts val="0"/>
              </a:spcBef>
              <a:spcAft>
                <a:spcPts val="0"/>
              </a:spcAft>
              <a:buClrTx/>
              <a:buSzTx/>
              <a:buFont typeface="Calibri" panose="020F0502020204030204" pitchFamily="34" charset="0"/>
              <a:buNone/>
              <a:tabLst/>
              <a:defRPr/>
            </a:pPr>
            <a:r>
              <a:rPr lang="fr-FR" sz="1200" dirty="0">
                <a:effectLst/>
                <a:latin typeface="Arial" panose="020B0604020202020204" pitchFamily="34" charset="0"/>
                <a:ea typeface="Calibri" panose="020F0502020204030204" pitchFamily="34" charset="0"/>
                <a:cs typeface="Times New Roman" panose="02020603050405020304" pitchFamily="18" charset="0"/>
              </a:rPr>
              <a:t>obésité </a:t>
            </a:r>
            <a:r>
              <a:rPr lang="en-US" sz="1200" dirty="0">
                <a:effectLst/>
                <a:latin typeface="Arial" panose="020B0604020202020204" pitchFamily="34" charset="0"/>
                <a:ea typeface="Calibri" panose="020F0502020204030204" pitchFamily="34" charset="0"/>
                <a:cs typeface="Times New Roman" panose="02020603050405020304" pitchFamily="18" charset="0"/>
              </a:rPr>
              <a:t>: IMC </a:t>
            </a:r>
            <a:r>
              <a:rPr lang="fr-FR" sz="1200" dirty="0">
                <a:effectLst/>
                <a:latin typeface="Arial" panose="020B0604020202020204" pitchFamily="34" charset="0"/>
                <a:ea typeface="Calibri" panose="020F0502020204030204" pitchFamily="34" charset="0"/>
                <a:cs typeface="Times New Roman" panose="02020603050405020304" pitchFamily="18" charset="0"/>
              </a:rPr>
              <a:t>≥ 30 kg/m².</a:t>
            </a:r>
          </a:p>
          <a:p>
            <a:pPr marL="0" lvl="0" indent="0" algn="just">
              <a:lnSpc>
                <a:spcPct val="150000"/>
              </a:lnSpc>
              <a:spcAft>
                <a:spcPts val="0"/>
              </a:spcAft>
              <a:buFont typeface="Calibri" panose="020F0502020204030204" pitchFamily="34" charset="0"/>
              <a:buNone/>
            </a:pPr>
            <a:r>
              <a:rPr lang="fr-FR" sz="1200" dirty="0">
                <a:effectLst/>
                <a:latin typeface="Arial" panose="020B0604020202020204" pitchFamily="34" charset="0"/>
                <a:ea typeface="Calibri" panose="020F0502020204030204" pitchFamily="34" charset="0"/>
                <a:cs typeface="Times New Roman" panose="02020603050405020304" pitchFamily="18" charset="0"/>
              </a:rPr>
              <a:t>surpoids : IMC allant de 25,00–29,99 kg/m² ;</a:t>
            </a:r>
          </a:p>
          <a:p>
            <a:r>
              <a:rPr lang="fr-FR" sz="1200" dirty="0">
                <a:effectLst/>
                <a:latin typeface="Arial" panose="020B0604020202020204" pitchFamily="34" charset="0"/>
                <a:ea typeface="Calibri" panose="020F0502020204030204" pitchFamily="34" charset="0"/>
              </a:rPr>
              <a:t>L’obésité abdominale a été définie selon la National </a:t>
            </a:r>
            <a:r>
              <a:rPr lang="fr-FR" sz="1200" dirty="0" err="1">
                <a:effectLst/>
                <a:latin typeface="Arial" panose="020B0604020202020204" pitchFamily="34" charset="0"/>
                <a:ea typeface="Calibri" panose="020F0502020204030204" pitchFamily="34" charset="0"/>
              </a:rPr>
              <a:t>Cholesterol</a:t>
            </a:r>
            <a:r>
              <a:rPr lang="fr-FR" sz="1200" dirty="0">
                <a:effectLst/>
                <a:latin typeface="Arial" panose="020B0604020202020204" pitchFamily="34" charset="0"/>
                <a:ea typeface="Calibri" panose="020F0502020204030204" pitchFamily="34" charset="0"/>
              </a:rPr>
              <a:t> Education Program (NCEP 2001) par un tour de taille ≥ 102 cm chez l'homme et ≥ 88 cm chez la femme</a:t>
            </a:r>
            <a:endParaRPr lang="fr-FR" dirty="0"/>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3</a:t>
            </a:fld>
            <a:endParaRPr lang="fr-FR" dirty="0"/>
          </a:p>
        </p:txBody>
      </p:sp>
    </p:spTree>
    <p:extLst>
      <p:ext uri="{BB962C8B-B14F-4D97-AF65-F5344CB8AC3E}">
        <p14:creationId xmlns:p14="http://schemas.microsoft.com/office/powerpoint/2010/main" val="1146348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lnSpc>
                <a:spcPct val="150000"/>
              </a:lnSpc>
              <a:spcAft>
                <a:spcPts val="0"/>
              </a:spcAft>
            </a:pPr>
            <a:r>
              <a:rPr lang="fr-FR" sz="1200" dirty="0">
                <a:effectLst/>
                <a:latin typeface="Arial" panose="020B0604020202020204" pitchFamily="34" charset="0"/>
                <a:ea typeface="Calibri" panose="020F0502020204030204" pitchFamily="34" charset="0"/>
              </a:rPr>
              <a:t>La prévalence de l’obésité est en nette augmentation dans le monde.  Selon l’OMS, en 2016, l’obésité touchait environ 13% de la population adulte mondiale alors que 39% des adultes étaient en surpoids [1]</a:t>
            </a:r>
            <a:r>
              <a:rPr lang="fr-FR" sz="1200" b="1" dirty="0">
                <a:effectLst/>
                <a:latin typeface="Arial" panose="020B0604020202020204" pitchFamily="34" charset="0"/>
                <a:ea typeface="Calibri" panose="020F0502020204030204" pitchFamily="34" charset="0"/>
              </a:rPr>
              <a:t>.</a:t>
            </a:r>
            <a:r>
              <a:rPr lang="fr-FR" sz="1200" dirty="0">
                <a:effectLst/>
                <a:latin typeface="Arial" panose="020B0604020202020204" pitchFamily="34" charset="0"/>
                <a:ea typeface="Calibri" panose="020F0502020204030204" pitchFamily="34" charset="0"/>
              </a:rPr>
              <a:t>  La prévalence de l’obésité a presque triplé au niveau mondial entre 1975 et 2016 [2].  Un tiers des adultes aux États-Unis sont obèses. En Europe, la prévalence de l'obésité varie de 18 % jusque 28 % selon les pays [3]. A Abidjan et à Bamako l’obésité globale touchait respectivement 14,8 et 8,8 % des citadins [6 ; 7].  Au Burkina Faso, selon les résultats de l’enquête STEPS 2013, 13,4% de la population âgée de 25 à 64 ans était en surpoids contre 4,5 % pour l’obésité. En milieu urbain la prévalence du surpoids était plus élevée (23,9%) qu’en milieu rural (11,3%). Il en était de même pour l’obésité qui se situait à 11,3% en milieu urbain contre 1,9% en milieu rural [8]</a:t>
            </a:r>
            <a:r>
              <a:rPr lang="fr-FR" sz="1200" b="1" dirty="0">
                <a:effectLst/>
                <a:latin typeface="Arial" panose="020B0604020202020204" pitchFamily="34" charset="0"/>
                <a:ea typeface="Calibri" panose="020F0502020204030204" pitchFamily="34" charset="0"/>
              </a:rPr>
              <a:t>. </a:t>
            </a:r>
            <a:endParaRPr lang="fr-FR" sz="1200" dirty="0">
              <a:effectLst/>
              <a:latin typeface="Arial" panose="020B0604020202020204" pitchFamily="34" charset="0"/>
              <a:ea typeface="Calibri" panose="020F0502020204030204" pitchFamily="34" charset="0"/>
            </a:endParaRPr>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4</a:t>
            </a:fld>
            <a:endParaRPr lang="fr-FR" dirty="0"/>
          </a:p>
        </p:txBody>
      </p:sp>
    </p:spTree>
    <p:extLst>
      <p:ext uri="{BB962C8B-B14F-4D97-AF65-F5344CB8AC3E}">
        <p14:creationId xmlns:p14="http://schemas.microsoft.com/office/powerpoint/2010/main" val="1786320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lnSpc>
                <a:spcPct val="150000"/>
              </a:lnSpc>
              <a:spcAft>
                <a:spcPts val="0"/>
              </a:spcAft>
            </a:pPr>
            <a:r>
              <a:rPr lang="fr-FR" sz="1200" dirty="0">
                <a:effectLst/>
                <a:latin typeface="Arial" panose="020B0604020202020204" pitchFamily="34" charset="0"/>
                <a:ea typeface="Calibri" panose="020F0502020204030204" pitchFamily="34" charset="0"/>
              </a:rPr>
              <a:t>L’impact de l‘obésité globale ou abdominale sur la fonction diastolique du ventricule gauche à l’échocardiographie Doppler du sujet jeune principalement chez le noir africain a été peu évalué par les auteurs. Notre étude se propose donc d’étudier l’impact de la surcharge pondérale et ou de sa répartition sur la fonction diastolique du ventricule gauche chez le sujet jeune.</a:t>
            </a:r>
          </a:p>
          <a:p>
            <a:endParaRPr lang="fr-FR" dirty="0"/>
          </a:p>
        </p:txBody>
      </p:sp>
      <p:sp>
        <p:nvSpPr>
          <p:cNvPr id="4" name="Espace réservé du numéro de diapositive 3"/>
          <p:cNvSpPr>
            <a:spLocks noGrp="1"/>
          </p:cNvSpPr>
          <p:nvPr>
            <p:ph type="sldNum" sz="quarter" idx="5"/>
          </p:nvPr>
        </p:nvSpPr>
        <p:spPr/>
        <p:txBody>
          <a:bodyPr/>
          <a:lstStyle/>
          <a:p>
            <a:fld id="{C8EF5D2C-1D4F-47DB-9F28-033D2932991F}" type="slidenum">
              <a:rPr lang="fr-FR" smtClean="0"/>
              <a:pPr/>
              <a:t>5</a:t>
            </a:fld>
            <a:endParaRPr lang="fr-FR" dirty="0"/>
          </a:p>
        </p:txBody>
      </p:sp>
    </p:spTree>
    <p:extLst>
      <p:ext uri="{BB962C8B-B14F-4D97-AF65-F5344CB8AC3E}">
        <p14:creationId xmlns:p14="http://schemas.microsoft.com/office/powerpoint/2010/main" val="2913158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7</a:t>
            </a:fld>
            <a:endParaRPr lang="fr-FR" dirty="0"/>
          </a:p>
        </p:txBody>
      </p:sp>
    </p:spTree>
    <p:extLst>
      <p:ext uri="{BB962C8B-B14F-4D97-AF65-F5344CB8AC3E}">
        <p14:creationId xmlns:p14="http://schemas.microsoft.com/office/powerpoint/2010/main" val="1250047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Notre étude s’est déroulée dans deux formations sanitaires sont le Centre Hospitalier Universitaire </a:t>
            </a:r>
            <a:r>
              <a:rPr lang="fr-FR" dirty="0" err="1"/>
              <a:t>Bogodogo</a:t>
            </a:r>
            <a:r>
              <a:rPr lang="fr-FR" dirty="0"/>
              <a:t>  et le Centre hospitalier régional de Koudougou</a:t>
            </a:r>
          </a:p>
          <a:p>
            <a:r>
              <a:rPr lang="fr-FR" dirty="0"/>
              <a:t>Il s’est agi d’une étude transversale à visée descriptive</a:t>
            </a:r>
            <a:r>
              <a:rPr lang="fr-FR" baseline="0" dirty="0"/>
              <a:t> qui </a:t>
            </a:r>
            <a:r>
              <a:rPr lang="fr-FR" dirty="0"/>
              <a:t>s’est déroulée du 1er mars au 31 Aout 2019 soit une durée de six mois.</a:t>
            </a:r>
          </a:p>
          <a:p>
            <a:r>
              <a:rPr lang="fr-FR" dirty="0"/>
              <a:t>Le personnel des hôpitaux ou les accompagnants et/ou visiteurs des patients hospitalises  dans les deux sites a constitué notre population d’étude.</a:t>
            </a:r>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8</a:t>
            </a:fld>
            <a:endParaRPr lang="fr-FR" dirty="0"/>
          </a:p>
        </p:txBody>
      </p:sp>
    </p:spTree>
    <p:extLst>
      <p:ext uri="{BB962C8B-B14F-4D97-AF65-F5344CB8AC3E}">
        <p14:creationId xmlns:p14="http://schemas.microsoft.com/office/powerpoint/2010/main" val="2096228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lvl="0" indent="0">
              <a:lnSpc>
                <a:spcPct val="150000"/>
              </a:lnSpc>
              <a:buNone/>
            </a:pPr>
            <a:r>
              <a:rPr lang="fr-FR" sz="1200" dirty="0">
                <a:solidFill>
                  <a:prstClr val="black"/>
                </a:solidFill>
                <a:latin typeface="Arial" panose="020B0604020202020204" pitchFamily="34" charset="0"/>
                <a:cs typeface="Arial" panose="020B0604020202020204" pitchFamily="34" charset="0"/>
              </a:rPr>
              <a:t>Ont été inclus dans notre étude, les</a:t>
            </a:r>
            <a:r>
              <a:rPr lang="fr-FR" sz="1200" baseline="0" dirty="0">
                <a:solidFill>
                  <a:prstClr val="black"/>
                </a:solidFill>
                <a:latin typeface="Arial" panose="020B0604020202020204" pitchFamily="34" charset="0"/>
                <a:cs typeface="Arial" panose="020B0604020202020204" pitchFamily="34" charset="0"/>
              </a:rPr>
              <a:t> sujets </a:t>
            </a:r>
            <a:r>
              <a:rPr lang="fr-FR" sz="1200" dirty="0">
                <a:solidFill>
                  <a:prstClr val="black"/>
                </a:solidFill>
                <a:latin typeface="Arial" panose="020B0604020202020204" pitchFamily="34" charset="0"/>
                <a:cs typeface="Arial" panose="020B0604020202020204" pitchFamily="34" charset="0"/>
              </a:rPr>
              <a:t>âgés de 20 à 45 ans,</a:t>
            </a:r>
            <a:r>
              <a:rPr lang="fr-FR" sz="1200" baseline="0" dirty="0">
                <a:solidFill>
                  <a:prstClr val="black"/>
                </a:solidFill>
                <a:latin typeface="Arial" panose="020B0604020202020204" pitchFamily="34" charset="0"/>
                <a:cs typeface="Arial" panose="020B0604020202020204" pitchFamily="34" charset="0"/>
              </a:rPr>
              <a:t> ne présentant pas de </a:t>
            </a:r>
            <a:r>
              <a:rPr lang="fr-FR" sz="1200" dirty="0">
                <a:solidFill>
                  <a:prstClr val="black"/>
                </a:solidFill>
                <a:latin typeface="Arial" panose="020B0604020202020204" pitchFamily="34" charset="0"/>
                <a:cs typeface="Arial" panose="020B0604020202020204" pitchFamily="34" charset="0"/>
              </a:rPr>
              <a:t>rétention hydrosodée pathologique et</a:t>
            </a:r>
            <a:r>
              <a:rPr lang="fr-FR" sz="1200" baseline="0" dirty="0">
                <a:solidFill>
                  <a:prstClr val="black"/>
                </a:solidFill>
                <a:latin typeface="Arial" panose="020B0604020202020204" pitchFamily="34" charset="0"/>
                <a:cs typeface="Arial" panose="020B0604020202020204" pitchFamily="34" charset="0"/>
              </a:rPr>
              <a:t> </a:t>
            </a:r>
            <a:r>
              <a:rPr kumimoji="0" lang="fr-FR"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femmes non enceintes et ayant accouché depuis au moins 6 mois</a:t>
            </a:r>
            <a:endParaRPr lang="fr-FR" sz="1200" dirty="0">
              <a:solidFill>
                <a:prstClr val="black"/>
              </a:solidFill>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C8EF5D2C-1D4F-47DB-9F28-033D2932991F}" type="slidenum">
              <a:rPr lang="fr-FR" smtClean="0"/>
              <a:pPr/>
              <a:t>9</a:t>
            </a:fld>
            <a:endParaRPr lang="fr-FR" dirty="0"/>
          </a:p>
        </p:txBody>
      </p:sp>
    </p:spTree>
    <p:extLst>
      <p:ext uri="{BB962C8B-B14F-4D97-AF65-F5344CB8AC3E}">
        <p14:creationId xmlns:p14="http://schemas.microsoft.com/office/powerpoint/2010/main" val="159695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indent="243840" algn="just">
              <a:lnSpc>
                <a:spcPct val="150000"/>
              </a:lnSpc>
              <a:spcAft>
                <a:spcPts val="0"/>
              </a:spcAft>
            </a:pPr>
            <a:r>
              <a:rPr lang="fr-FR" sz="1200" dirty="0">
                <a:effectLst/>
                <a:latin typeface="Arial" panose="020B0604020202020204" pitchFamily="34" charset="0"/>
                <a:ea typeface="Calibri" panose="020F0502020204030204" pitchFamily="34" charset="0"/>
              </a:rPr>
              <a:t>Après la collecte des données, la saisie et les analyses statistiques ont été réalisées dans SPSS, version 20.0 pour Windows sur micro-ordinateur personnel. La statistique descriptive a présenté les données sous forme de tableaux et de figures avec des pourcentages pour les variables qualitatives et sous forme de moyennes pour les variables quantitatives continues. Les tests pour les comparaisons sont : Chi-carré de Pearson pour les proportions, d’ANOVA et t de </a:t>
            </a:r>
            <a:r>
              <a:rPr lang="fr-FR" sz="1200" dirty="0" err="1">
                <a:effectLst/>
                <a:latin typeface="Arial" panose="020B0604020202020204" pitchFamily="34" charset="0"/>
                <a:ea typeface="Calibri" panose="020F0502020204030204" pitchFamily="34" charset="0"/>
              </a:rPr>
              <a:t>Student</a:t>
            </a:r>
            <a:r>
              <a:rPr lang="fr-FR" sz="1200" dirty="0">
                <a:effectLst/>
                <a:latin typeface="Arial" panose="020B0604020202020204" pitchFamily="34" charset="0"/>
                <a:ea typeface="Calibri" panose="020F0502020204030204" pitchFamily="34" charset="0"/>
              </a:rPr>
              <a:t> pour les moyennes. Le test de régression linéaire multiple a été utilisé pour rechercher une association éventuelle entre les mesures anthropométriques et les paramètres de la fonction diastolique du ventricule gauche.</a:t>
            </a:r>
          </a:p>
          <a:p>
            <a:endParaRPr lang="fr-FR" dirty="0"/>
          </a:p>
        </p:txBody>
      </p:sp>
      <p:sp>
        <p:nvSpPr>
          <p:cNvPr id="4" name="Espace réservé du numéro de diapositive 3"/>
          <p:cNvSpPr>
            <a:spLocks noGrp="1"/>
          </p:cNvSpPr>
          <p:nvPr>
            <p:ph type="sldNum" sz="quarter" idx="5"/>
          </p:nvPr>
        </p:nvSpPr>
        <p:spPr/>
        <p:txBody>
          <a:bodyPr/>
          <a:lstStyle/>
          <a:p>
            <a:fld id="{C8EF5D2C-1D4F-47DB-9F28-033D2932991F}" type="slidenum">
              <a:rPr lang="fr-FR" smtClean="0"/>
              <a:pPr/>
              <a:t>10</a:t>
            </a:fld>
            <a:endParaRPr lang="fr-FR" dirty="0"/>
          </a:p>
        </p:txBody>
      </p:sp>
    </p:spTree>
    <p:extLst>
      <p:ext uri="{BB962C8B-B14F-4D97-AF65-F5344CB8AC3E}">
        <p14:creationId xmlns:p14="http://schemas.microsoft.com/office/powerpoint/2010/main" val="3289234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8DF10604-569F-4375-98A6-EC72CD66C3EA}" type="datetime1">
              <a:rPr lang="fr-FR" smtClean="0"/>
              <a:pPr/>
              <a:t>29/10/2021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26864225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C2337B2-15AA-4431-8E7C-DBF1350D5DAB}" type="datetime1">
              <a:rPr lang="fr-FR" smtClean="0"/>
              <a:pPr/>
              <a:t>29/10/2021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13068702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5BAEFAC7-F6A8-4B4E-B122-C52D56209C79}" type="datetime1">
              <a:rPr lang="fr-FR" smtClean="0"/>
              <a:pPr/>
              <a:t>29/10/2021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9734543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04F7798-19A5-467B-BB5A-FE3967675CA9}" type="datetime1">
              <a:rPr lang="fr-FR" smtClean="0"/>
              <a:pPr/>
              <a:t>29/10/2021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30399828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ACD9399-4542-40A6-A427-0B7C2E3BFC14}" type="datetime1">
              <a:rPr lang="fr-FR" smtClean="0"/>
              <a:pPr/>
              <a:t>29/10/2021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36901961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8B98D4E-454B-4964-B79A-12F7A6D907A1}" type="datetime1">
              <a:rPr lang="fr-FR" smtClean="0"/>
              <a:pPr/>
              <a:t>29/10/2021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21460953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7EB0ED8-565F-4704-B9BF-D1C507442C89}" type="datetime1">
              <a:rPr lang="fr-FR" smtClean="0"/>
              <a:pPr/>
              <a:t>29/10/2021</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33286750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814F2BA3-00ED-428D-9904-22BC19118E22}" type="datetime1">
              <a:rPr lang="fr-FR" smtClean="0"/>
              <a:pPr/>
              <a:t>29/10/2021</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2818673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DA6568A-EE67-4371-9261-2CCBC6AAF708}" type="datetime1">
              <a:rPr lang="fr-FR" smtClean="0"/>
              <a:pPr/>
              <a:t>29/10/2021</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10086373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2194AB28-C82C-4401-996B-48855BFE30B9}" type="datetime1">
              <a:rPr lang="fr-FR" smtClean="0"/>
              <a:pPr/>
              <a:t>29/10/2021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37850164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97F7686-8F01-4406-9489-D220C1752DF0}" type="datetime1">
              <a:rPr lang="fr-FR" smtClean="0"/>
              <a:pPr/>
              <a:t>29/10/2021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30958809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14B706-C18F-49DC-995B-3BAA593AA631}" type="datetime1">
              <a:rPr lang="fr-FR" smtClean="0"/>
              <a:pPr/>
              <a:t>29/10/2021</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C11457-5389-4C75-895F-8C732FD273D9}" type="slidenum">
              <a:rPr lang="fr-FR" smtClean="0"/>
              <a:pPr/>
              <a:t>‹N°›</a:t>
            </a:fld>
            <a:endParaRPr lang="fr-FR" dirty="0"/>
          </a:p>
        </p:txBody>
      </p:sp>
    </p:spTree>
    <p:extLst>
      <p:ext uri="{BB962C8B-B14F-4D97-AF65-F5344CB8AC3E}">
        <p14:creationId xmlns:p14="http://schemas.microsoft.com/office/powerpoint/2010/main" val="1038932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7" y="548680"/>
            <a:ext cx="8424936" cy="4824536"/>
          </a:xfrm>
          <a:ln>
            <a:noFill/>
          </a:ln>
        </p:spPr>
        <p:txBody>
          <a:bodyPr>
            <a:noAutofit/>
          </a:bodyPr>
          <a:lstStyle/>
          <a:p>
            <a:pPr marL="0" indent="0" algn="just">
              <a:lnSpc>
                <a:spcPct val="150000"/>
              </a:lnSpc>
              <a:buNone/>
            </a:pPr>
            <a:endParaRPr lang="fr-FR" sz="2800" b="1" dirty="0" smtClean="0">
              <a:effectLst/>
              <a:latin typeface="Arial" panose="020B0604020202020204" pitchFamily="34" charset="0"/>
              <a:ea typeface="Times New Roman" panose="02020603050405020304" pitchFamily="18" charset="0"/>
              <a:cs typeface="Arial" panose="020B0604020202020204" pitchFamily="34" charset="0"/>
            </a:endParaRPr>
          </a:p>
          <a:p>
            <a:pPr marL="0" indent="0" algn="just">
              <a:lnSpc>
                <a:spcPct val="150000"/>
              </a:lnSpc>
              <a:buNone/>
            </a:pPr>
            <a:r>
              <a:rPr lang="fr-FR" b="1" dirty="0" smtClean="0">
                <a:effectLst/>
                <a:latin typeface="Arial" panose="020B0604020202020204" pitchFamily="34" charset="0"/>
                <a:ea typeface="Times New Roman" panose="02020603050405020304" pitchFamily="18" charset="0"/>
                <a:cs typeface="Arial" panose="020B0604020202020204" pitchFamily="34" charset="0"/>
              </a:rPr>
              <a:t>Etude </a:t>
            </a:r>
            <a:r>
              <a:rPr lang="fr-FR" b="1" dirty="0">
                <a:effectLst/>
                <a:latin typeface="Arial" panose="020B0604020202020204" pitchFamily="34" charset="0"/>
                <a:ea typeface="Times New Roman" panose="02020603050405020304" pitchFamily="18" charset="0"/>
                <a:cs typeface="Arial" panose="020B0604020202020204" pitchFamily="34" charset="0"/>
              </a:rPr>
              <a:t>de la fonction diastolique du ventricule gauche chez le sujet jeune selon le statut pondéral. </a:t>
            </a:r>
          </a:p>
          <a:p>
            <a:pPr marL="0" indent="0" algn="just">
              <a:lnSpc>
                <a:spcPct val="200000"/>
              </a:lnSpc>
              <a:buNone/>
            </a:pPr>
            <a:endParaRPr lang="fr-FR" sz="3000" b="1" dirty="0">
              <a:latin typeface="Arial" panose="020B0604020202020204" pitchFamily="34" charset="0"/>
              <a:cs typeface="Arial" panose="020B0604020202020204" pitchFamily="34" charset="0"/>
            </a:endParaRPr>
          </a:p>
          <a:p>
            <a:pPr marL="0" indent="0" algn="just">
              <a:lnSpc>
                <a:spcPct val="200000"/>
              </a:lnSpc>
              <a:buNone/>
            </a:pPr>
            <a:r>
              <a:rPr lang="fr-FR" sz="2200" dirty="0" err="1" smtClean="0">
                <a:latin typeface="Times New Roman" panose="02020603050405020304" pitchFamily="18" charset="0"/>
                <a:ea typeface="Calibri" panose="020F0502020204030204" pitchFamily="34" charset="0"/>
              </a:rPr>
              <a:t>Tall</a:t>
            </a:r>
            <a:r>
              <a:rPr lang="fr-FR" sz="2200" dirty="0" smtClean="0">
                <a:latin typeface="Times New Roman" panose="02020603050405020304" pitchFamily="18" charset="0"/>
                <a:ea typeface="Calibri" panose="020F0502020204030204" pitchFamily="34" charset="0"/>
              </a:rPr>
              <a:t>/</a:t>
            </a:r>
            <a:r>
              <a:rPr lang="fr-FR" sz="2200" dirty="0" err="1" smtClean="0">
                <a:latin typeface="Times New Roman" panose="02020603050405020304" pitchFamily="18" charset="0"/>
                <a:ea typeface="Calibri" panose="020F0502020204030204" pitchFamily="34" charset="0"/>
              </a:rPr>
              <a:t>Thiam</a:t>
            </a:r>
            <a:r>
              <a:rPr lang="fr-FR" sz="2200" dirty="0" smtClean="0">
                <a:latin typeface="Times New Roman" panose="02020603050405020304" pitchFamily="18" charset="0"/>
                <a:ea typeface="Calibri" panose="020F0502020204030204" pitchFamily="34" charset="0"/>
              </a:rPr>
              <a:t> A, </a:t>
            </a:r>
            <a:r>
              <a:rPr lang="fr-FR" sz="2200" b="1" u="sng" dirty="0" err="1" smtClean="0">
                <a:latin typeface="Times New Roman" panose="02020603050405020304" pitchFamily="18" charset="0"/>
                <a:ea typeface="Calibri" panose="020F0502020204030204" pitchFamily="34" charset="0"/>
              </a:rPr>
              <a:t>Natama</a:t>
            </a:r>
            <a:r>
              <a:rPr lang="fr-FR" sz="2200" b="1" u="sng" dirty="0" smtClean="0">
                <a:latin typeface="Times New Roman" panose="02020603050405020304" pitchFamily="18" charset="0"/>
                <a:ea typeface="Calibri" panose="020F0502020204030204" pitchFamily="34" charset="0"/>
              </a:rPr>
              <a:t> SR</a:t>
            </a:r>
            <a:r>
              <a:rPr lang="fr-FR" sz="2200" dirty="0" smtClean="0">
                <a:effectLst/>
                <a:latin typeface="Times New Roman" panose="02020603050405020304" pitchFamily="18" charset="0"/>
                <a:ea typeface="Calibri" panose="020F0502020204030204" pitchFamily="34" charset="0"/>
              </a:rPr>
              <a:t>, </a:t>
            </a:r>
            <a:r>
              <a:rPr lang="fr-FR" sz="2200" dirty="0" err="1" smtClean="0">
                <a:effectLst/>
                <a:latin typeface="Times New Roman" panose="02020603050405020304" pitchFamily="18" charset="0"/>
                <a:ea typeface="Calibri" panose="020F0502020204030204" pitchFamily="34" charset="0"/>
              </a:rPr>
              <a:t>Seghda</a:t>
            </a:r>
            <a:r>
              <a:rPr lang="fr-FR" sz="2200" dirty="0" smtClean="0">
                <a:latin typeface="Times New Roman" panose="02020603050405020304" pitchFamily="18" charset="0"/>
                <a:ea typeface="Calibri" panose="020F0502020204030204" pitchFamily="34" charset="0"/>
              </a:rPr>
              <a:t> AAT</a:t>
            </a:r>
            <a:r>
              <a:rPr lang="fr-FR" sz="2200" dirty="0">
                <a:latin typeface="Times New Roman" panose="02020603050405020304" pitchFamily="18" charset="0"/>
                <a:ea typeface="Calibri" panose="020F0502020204030204" pitchFamily="34" charset="0"/>
              </a:rPr>
              <a:t>,</a:t>
            </a:r>
            <a:r>
              <a:rPr lang="fr-FR" sz="2200" dirty="0" smtClean="0">
                <a:latin typeface="Times New Roman" panose="02020603050405020304" pitchFamily="18" charset="0"/>
                <a:ea typeface="Calibri" panose="020F0502020204030204" pitchFamily="34" charset="0"/>
              </a:rPr>
              <a:t> </a:t>
            </a:r>
            <a:r>
              <a:rPr lang="fr-FR" sz="2200" dirty="0" err="1" smtClean="0">
                <a:latin typeface="Times New Roman" panose="02020603050405020304" pitchFamily="18" charset="0"/>
                <a:ea typeface="Calibri" panose="020F0502020204030204" pitchFamily="34" charset="0"/>
              </a:rPr>
              <a:t>Dimzouré</a:t>
            </a:r>
            <a:r>
              <a:rPr lang="fr-FR" sz="2200" dirty="0" smtClean="0">
                <a:latin typeface="Times New Roman" panose="02020603050405020304" pitchFamily="18" charset="0"/>
                <a:ea typeface="Calibri" panose="020F0502020204030204" pitchFamily="34" charset="0"/>
              </a:rPr>
              <a:t> S</a:t>
            </a:r>
            <a:r>
              <a:rPr lang="fr-FR" sz="2200" dirty="0">
                <a:latin typeface="Times New Roman" panose="02020603050405020304" pitchFamily="18" charset="0"/>
                <a:ea typeface="Calibri" panose="020F0502020204030204" pitchFamily="34" charset="0"/>
              </a:rPr>
              <a:t>, </a:t>
            </a:r>
            <a:r>
              <a:rPr lang="fr-FR" sz="2200" dirty="0" err="1" smtClean="0">
                <a:latin typeface="Times New Roman" panose="02020603050405020304" pitchFamily="18" charset="0"/>
                <a:ea typeface="Calibri" panose="020F0502020204030204" pitchFamily="34" charset="0"/>
              </a:rPr>
              <a:t>Douné</a:t>
            </a:r>
            <a:r>
              <a:rPr lang="fr-FR" sz="2200" dirty="0" smtClean="0">
                <a:latin typeface="Times New Roman" panose="02020603050405020304" pitchFamily="18" charset="0"/>
                <a:ea typeface="Calibri" panose="020F0502020204030204" pitchFamily="34" charset="0"/>
              </a:rPr>
              <a:t> N, </a:t>
            </a:r>
            <a:r>
              <a:rPr lang="fr-FR" sz="2200" dirty="0" err="1" smtClean="0">
                <a:latin typeface="Times New Roman" panose="02020603050405020304" pitchFamily="18" charset="0"/>
                <a:ea typeface="Calibri" panose="020F0502020204030204" pitchFamily="34" charset="0"/>
              </a:rPr>
              <a:t>Sawadogo</a:t>
            </a:r>
            <a:r>
              <a:rPr lang="fr-FR" sz="2200" dirty="0" smtClean="0">
                <a:latin typeface="Times New Roman" panose="02020603050405020304" pitchFamily="18" charset="0"/>
                <a:ea typeface="Calibri" panose="020F0502020204030204" pitchFamily="34" charset="0"/>
              </a:rPr>
              <a:t> I, </a:t>
            </a:r>
            <a:r>
              <a:rPr lang="fr-FR" sz="2200" dirty="0" err="1" smtClean="0">
                <a:effectLst/>
                <a:latin typeface="Times New Roman" panose="02020603050405020304" pitchFamily="18" charset="0"/>
                <a:ea typeface="Calibri" panose="020F0502020204030204" pitchFamily="34" charset="0"/>
              </a:rPr>
              <a:t>Yaméogo</a:t>
            </a:r>
            <a:r>
              <a:rPr lang="fr-FR" sz="2200" dirty="0" smtClean="0">
                <a:latin typeface="Times New Roman" panose="02020603050405020304" pitchFamily="18" charset="0"/>
                <a:ea typeface="Calibri" panose="020F0502020204030204" pitchFamily="34" charset="0"/>
              </a:rPr>
              <a:t> NV, </a:t>
            </a:r>
            <a:r>
              <a:rPr lang="fr-FR" sz="2200" dirty="0" err="1" smtClean="0">
                <a:latin typeface="Times New Roman" panose="02020603050405020304" pitchFamily="18" charset="0"/>
                <a:ea typeface="Calibri" panose="020F0502020204030204" pitchFamily="34" charset="0"/>
              </a:rPr>
              <a:t>Samadoulougou</a:t>
            </a:r>
            <a:r>
              <a:rPr lang="fr-FR" sz="2200" dirty="0" smtClean="0">
                <a:latin typeface="Times New Roman" panose="02020603050405020304" pitchFamily="18" charset="0"/>
                <a:ea typeface="Calibri" panose="020F0502020204030204" pitchFamily="34" charset="0"/>
              </a:rPr>
              <a:t> AK</a:t>
            </a:r>
            <a:r>
              <a:rPr lang="fr-FR" sz="2200" dirty="0">
                <a:latin typeface="Times New Roman" panose="02020603050405020304" pitchFamily="18" charset="0"/>
                <a:ea typeface="Calibri" panose="020F0502020204030204" pitchFamily="34" charset="0"/>
              </a:rPr>
              <a:t>, </a:t>
            </a:r>
            <a:r>
              <a:rPr lang="fr-FR" sz="2200" dirty="0" err="1" smtClean="0">
                <a:effectLst/>
                <a:latin typeface="Times New Roman" panose="02020603050405020304" pitchFamily="18" charset="0"/>
                <a:ea typeface="Calibri" panose="020F0502020204030204" pitchFamily="34" charset="0"/>
              </a:rPr>
              <a:t>Zabsonré</a:t>
            </a:r>
            <a:r>
              <a:rPr lang="fr-FR" sz="2200" dirty="0">
                <a:latin typeface="Times New Roman" panose="02020603050405020304" pitchFamily="18" charset="0"/>
                <a:ea typeface="Calibri" panose="020F0502020204030204" pitchFamily="34" charset="0"/>
              </a:rPr>
              <a:t> P</a:t>
            </a:r>
            <a:r>
              <a:rPr lang="fr-FR" sz="2200" dirty="0" smtClean="0">
                <a:effectLst/>
                <a:latin typeface="Arial" panose="020B0604020202020204" pitchFamily="34" charset="0"/>
                <a:ea typeface="Calibri" panose="020F0502020204030204" pitchFamily="34" charset="0"/>
              </a:rPr>
              <a:t>.</a:t>
            </a:r>
            <a:r>
              <a:rPr lang="fr-FR" sz="2200" dirty="0" smtClean="0">
                <a:latin typeface="Times New Roman" panose="02020603050405020304" pitchFamily="18" charset="0"/>
                <a:ea typeface="Calibri" panose="020F0502020204030204" pitchFamily="34" charset="0"/>
              </a:rPr>
              <a:t> </a:t>
            </a:r>
            <a:endParaRPr lang="fr-F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63543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31C0679-6E44-4986-929E-A47D85667DD3}"/>
              </a:ext>
            </a:extLst>
          </p:cNvPr>
          <p:cNvSpPr>
            <a:spLocks noGrp="1"/>
          </p:cNvSpPr>
          <p:nvPr>
            <p:ph type="title"/>
          </p:nvPr>
        </p:nvSpPr>
        <p:spPr>
          <a:xfrm>
            <a:off x="395536" y="274638"/>
            <a:ext cx="8291264" cy="778098"/>
          </a:xfrm>
          <a:solidFill>
            <a:schemeClr val="bg1">
              <a:lumMod val="85000"/>
            </a:schemeClr>
          </a:solidFill>
          <a:ln w="19050">
            <a:solidFill>
              <a:srgbClr val="002060"/>
            </a:solidFill>
          </a:ln>
        </p:spPr>
        <p:txBody>
          <a:bodyPr/>
          <a:lstStyle/>
          <a:p>
            <a:r>
              <a:rPr lang="fr-FR" sz="3200" b="1" dirty="0">
                <a:solidFill>
                  <a:prstClr val="black"/>
                </a:solidFill>
                <a:latin typeface="Arial Black" panose="020B0A04020102020204" pitchFamily="34" charset="0"/>
                <a:cs typeface="Times New Roman" pitchFamily="18" charset="0"/>
              </a:rPr>
              <a:t>PATIENTS ET METHODES 3/3</a:t>
            </a:r>
            <a:endParaRPr lang="fr-FR" dirty="0"/>
          </a:p>
        </p:txBody>
      </p:sp>
      <p:sp>
        <p:nvSpPr>
          <p:cNvPr id="3" name="Espace réservé du contenu 2">
            <a:extLst>
              <a:ext uri="{FF2B5EF4-FFF2-40B4-BE49-F238E27FC236}">
                <a16:creationId xmlns="" xmlns:a16="http://schemas.microsoft.com/office/drawing/2014/main" id="{AAF7FCE0-2229-404F-BDB1-52FE8499B9A2}"/>
              </a:ext>
            </a:extLst>
          </p:cNvPr>
          <p:cNvSpPr>
            <a:spLocks noGrp="1"/>
          </p:cNvSpPr>
          <p:nvPr>
            <p:ph idx="1"/>
          </p:nvPr>
        </p:nvSpPr>
        <p:spPr>
          <a:xfrm>
            <a:off x="395536" y="1548085"/>
            <a:ext cx="8291264" cy="4761235"/>
          </a:xfrm>
        </p:spPr>
        <p:txBody>
          <a:bodyPr>
            <a:noAutofit/>
          </a:bodyPr>
          <a:lstStyle/>
          <a:p>
            <a:pPr>
              <a:lnSpc>
                <a:spcPct val="150000"/>
              </a:lnSpc>
              <a:buFont typeface="Wingdings" panose="05000000000000000000" pitchFamily="2" charset="2"/>
              <a:buChar char="q"/>
            </a:pPr>
            <a:r>
              <a:rPr lang="fr-FR" sz="2400" b="1" dirty="0">
                <a:latin typeface="Arial" panose="020B0604020202020204" pitchFamily="34" charset="0"/>
                <a:ea typeface="Calibri" panose="020F0502020204030204" pitchFamily="34" charset="0"/>
                <a:cs typeface="Arial" panose="020B0604020202020204" pitchFamily="34" charset="0"/>
              </a:rPr>
              <a:t>Saisie et analyse des données</a:t>
            </a:r>
          </a:p>
          <a:p>
            <a:pPr lvl="1">
              <a:lnSpc>
                <a:spcPct val="150000"/>
              </a:lnSpc>
              <a:buFont typeface="Wingdings" panose="05000000000000000000" pitchFamily="2" charset="2"/>
              <a:buChar char="v"/>
            </a:pPr>
            <a:r>
              <a:rPr lang="fr-FR" sz="2400" dirty="0">
                <a:latin typeface="Arial" panose="020B0604020202020204" pitchFamily="34" charset="0"/>
                <a:ea typeface="Calibri" panose="020F0502020204030204" pitchFamily="34" charset="0"/>
                <a:cs typeface="Arial" panose="020B0604020202020204" pitchFamily="34" charset="0"/>
              </a:rPr>
              <a:t>SPSS, version 20.0</a:t>
            </a:r>
          </a:p>
          <a:p>
            <a:pPr lvl="1">
              <a:lnSpc>
                <a:spcPct val="150000"/>
              </a:lnSpc>
              <a:buFont typeface="Wingdings" panose="05000000000000000000" pitchFamily="2" charset="2"/>
              <a:buChar char="v"/>
            </a:pPr>
            <a:r>
              <a:rPr lang="fr-FR" sz="2400" dirty="0">
                <a:latin typeface="Arial" panose="020B0604020202020204" pitchFamily="34" charset="0"/>
                <a:ea typeface="Calibri" panose="020F0502020204030204" pitchFamily="34" charset="0"/>
                <a:cs typeface="Arial" panose="020B0604020202020204" pitchFamily="34" charset="0"/>
              </a:rPr>
              <a:t>Test de X² de Pearson pour les proportions, </a:t>
            </a:r>
          </a:p>
          <a:p>
            <a:pPr lvl="1">
              <a:lnSpc>
                <a:spcPct val="150000"/>
              </a:lnSpc>
              <a:buFont typeface="Wingdings" panose="05000000000000000000" pitchFamily="2" charset="2"/>
              <a:buChar char="v"/>
            </a:pPr>
            <a:r>
              <a:rPr lang="fr-FR" sz="2400" dirty="0">
                <a:latin typeface="Arial" panose="020B0604020202020204" pitchFamily="34" charset="0"/>
                <a:ea typeface="Calibri" panose="020F0502020204030204" pitchFamily="34" charset="0"/>
                <a:cs typeface="Arial" panose="020B0604020202020204" pitchFamily="34" charset="0"/>
              </a:rPr>
              <a:t>Test ANOVA et t de </a:t>
            </a:r>
            <a:r>
              <a:rPr lang="fr-FR" sz="2400" dirty="0" err="1">
                <a:latin typeface="Arial" panose="020B0604020202020204" pitchFamily="34" charset="0"/>
                <a:ea typeface="Calibri" panose="020F0502020204030204" pitchFamily="34" charset="0"/>
                <a:cs typeface="Arial" panose="020B0604020202020204" pitchFamily="34" charset="0"/>
              </a:rPr>
              <a:t>Student</a:t>
            </a:r>
            <a:r>
              <a:rPr lang="fr-FR" sz="2400" dirty="0">
                <a:latin typeface="Arial" panose="020B0604020202020204" pitchFamily="34" charset="0"/>
                <a:ea typeface="Calibri" panose="020F0502020204030204" pitchFamily="34" charset="0"/>
                <a:cs typeface="Arial" panose="020B0604020202020204" pitchFamily="34" charset="0"/>
              </a:rPr>
              <a:t> pour les moyennes</a:t>
            </a:r>
          </a:p>
          <a:p>
            <a:pPr lvl="1">
              <a:lnSpc>
                <a:spcPct val="150000"/>
              </a:lnSpc>
              <a:buFont typeface="Wingdings" panose="05000000000000000000" pitchFamily="2" charset="2"/>
              <a:buChar char="v"/>
            </a:pPr>
            <a:r>
              <a:rPr lang="fr-FR" sz="2400" dirty="0">
                <a:latin typeface="Arial" panose="020B0604020202020204" pitchFamily="34" charset="0"/>
                <a:ea typeface="Calibri" panose="020F0502020204030204" pitchFamily="34" charset="0"/>
                <a:cs typeface="Arial" panose="020B0604020202020204" pitchFamily="34" charset="0"/>
              </a:rPr>
              <a:t>Régression linéaire multiple : association entre les mesures anthropométriques et  fonction diastolique du ventricule gauche</a:t>
            </a:r>
          </a:p>
          <a:p>
            <a:pPr>
              <a:lnSpc>
                <a:spcPct val="150000"/>
              </a:lnSpc>
              <a:buFont typeface="Wingdings" panose="05000000000000000000" pitchFamily="2" charset="2"/>
              <a:buChar char="v"/>
            </a:pPr>
            <a:endParaRPr lang="fr-FR" sz="2800" dirty="0">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 xmlns:a16="http://schemas.microsoft.com/office/drawing/2014/main" id="{A11AEE74-945A-4150-B51C-6C39112A0AC5}"/>
              </a:ext>
            </a:extLst>
          </p:cNvPr>
          <p:cNvSpPr>
            <a:spLocks noGrp="1"/>
          </p:cNvSpPr>
          <p:nvPr>
            <p:ph type="sldNum" sz="quarter" idx="12"/>
          </p:nvPr>
        </p:nvSpPr>
        <p:spPr>
          <a:xfrm>
            <a:off x="8172400" y="6309320"/>
            <a:ext cx="514400" cy="492533"/>
          </a:xfrm>
          <a:solidFill>
            <a:schemeClr val="bg1">
              <a:lumMod val="85000"/>
            </a:schemeClr>
          </a:solidFill>
        </p:spPr>
        <p:txBody>
          <a:bodyPr/>
          <a:lstStyle/>
          <a:p>
            <a:pPr algn="ctr"/>
            <a:fld id="{12C11457-5389-4C75-895F-8C732FD273D9}" type="slidenum">
              <a:rPr lang="fr-FR" sz="1800" b="1" smtClean="0">
                <a:solidFill>
                  <a:schemeClr val="tx1"/>
                </a:solidFill>
              </a:rPr>
              <a:pPr algn="ctr"/>
              <a:t>10</a:t>
            </a:fld>
            <a:endParaRPr lang="fr-FR" sz="1800" b="1" dirty="0">
              <a:solidFill>
                <a:schemeClr val="tx1"/>
              </a:solidFill>
            </a:endParaRPr>
          </a:p>
        </p:txBody>
      </p:sp>
    </p:spTree>
    <p:extLst>
      <p:ext uri="{BB962C8B-B14F-4D97-AF65-F5344CB8AC3E}">
        <p14:creationId xmlns:p14="http://schemas.microsoft.com/office/powerpoint/2010/main" val="15043306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C94543F-D328-4680-B6BC-C2A1268E7FD8}"/>
              </a:ext>
            </a:extLst>
          </p:cNvPr>
          <p:cNvSpPr>
            <a:spLocks noGrp="1"/>
          </p:cNvSpPr>
          <p:nvPr>
            <p:ph type="title"/>
          </p:nvPr>
        </p:nvSpPr>
        <p:spPr>
          <a:xfrm>
            <a:off x="457200" y="188640"/>
            <a:ext cx="8075240" cy="778098"/>
          </a:xfrm>
          <a:solidFill>
            <a:schemeClr val="bg1">
              <a:lumMod val="85000"/>
            </a:schemeClr>
          </a:solidFill>
          <a:ln w="19050">
            <a:solidFill>
              <a:srgbClr val="002060"/>
            </a:solidFill>
          </a:ln>
        </p:spPr>
        <p:txBody>
          <a:bodyPr/>
          <a:lstStyle/>
          <a:p>
            <a:r>
              <a:rPr lang="fr-FR" sz="3200" b="1" spc="300" dirty="0">
                <a:solidFill>
                  <a:prstClr val="black"/>
                </a:solidFill>
                <a:latin typeface="Arial Black" panose="020B0A04020102020204" pitchFamily="34" charset="0"/>
                <a:cs typeface="Times New Roman" panose="02020603050405020304" pitchFamily="18" charset="0"/>
              </a:rPr>
              <a:t>RESULTATS 1/4</a:t>
            </a:r>
            <a:endParaRPr lang="fr-FR" dirty="0"/>
          </a:p>
        </p:txBody>
      </p:sp>
      <p:sp>
        <p:nvSpPr>
          <p:cNvPr id="3" name="Espace réservé du contenu 2">
            <a:extLst>
              <a:ext uri="{FF2B5EF4-FFF2-40B4-BE49-F238E27FC236}">
                <a16:creationId xmlns="" xmlns:a16="http://schemas.microsoft.com/office/drawing/2014/main" id="{CFEF9D4B-0037-4F6C-8303-A11A30FCD4B6}"/>
              </a:ext>
            </a:extLst>
          </p:cNvPr>
          <p:cNvSpPr>
            <a:spLocks noGrp="1"/>
          </p:cNvSpPr>
          <p:nvPr>
            <p:ph idx="1"/>
          </p:nvPr>
        </p:nvSpPr>
        <p:spPr>
          <a:xfrm>
            <a:off x="539552" y="1529655"/>
            <a:ext cx="8352928" cy="5211713"/>
          </a:xfrm>
        </p:spPr>
        <p:txBody>
          <a:bodyPr>
            <a:noAutofit/>
          </a:bodyPr>
          <a:lstStyle/>
          <a:p>
            <a:pPr marL="342900" lvl="3" indent="-342900">
              <a:spcBef>
                <a:spcPts val="200"/>
              </a:spcBef>
              <a:buFont typeface="Wingdings" panose="05000000000000000000" pitchFamily="2" charset="2"/>
              <a:buChar char="q"/>
            </a:pPr>
            <a:r>
              <a:rPr lang="fr-FR" sz="2400" b="1" dirty="0">
                <a:latin typeface="Arial" panose="020B0604020202020204" pitchFamily="34" charset="0"/>
                <a:ea typeface="Times New Roman" panose="02020603050405020304" pitchFamily="18" charset="0"/>
                <a:cs typeface="Arial" panose="020B0604020202020204" pitchFamily="34" charset="0"/>
              </a:rPr>
              <a:t>Fonction diastolique du ventricule gauche</a:t>
            </a:r>
          </a:p>
          <a:p>
            <a:pPr marL="0" lvl="3" indent="0">
              <a:spcBef>
                <a:spcPts val="200"/>
              </a:spcBef>
              <a:buNone/>
            </a:pPr>
            <a:endParaRPr lang="fr-FR" sz="2400" b="1" dirty="0">
              <a:latin typeface="Arial" panose="020B0604020202020204" pitchFamily="34" charset="0"/>
              <a:ea typeface="Times New Roman" panose="02020603050405020304" pitchFamily="18" charset="0"/>
              <a:cs typeface="Arial" panose="020B0604020202020204" pitchFamily="34" charset="0"/>
            </a:endParaRPr>
          </a:p>
          <a:p>
            <a:pPr marL="571500" lvl="1" indent="-571500">
              <a:lnSpc>
                <a:spcPct val="150000"/>
              </a:lnSpc>
              <a:spcBef>
                <a:spcPts val="200"/>
              </a:spcBef>
              <a:buFont typeface="Wingdings" panose="05000000000000000000" pitchFamily="2" charset="2"/>
              <a:buChar char="v"/>
            </a:pPr>
            <a:r>
              <a:rPr lang="fr-FR" sz="2400" b="1" dirty="0">
                <a:latin typeface="Arial" panose="020B0604020202020204" pitchFamily="34" charset="0"/>
                <a:ea typeface="Times New Roman" panose="02020603050405020304" pitchFamily="18" charset="0"/>
                <a:cs typeface="Arial" panose="020B0604020202020204" pitchFamily="34" charset="0"/>
              </a:rPr>
              <a:t>paramètres issus du flux transmitral</a:t>
            </a:r>
          </a:p>
          <a:p>
            <a:pPr marL="800100" lvl="4" indent="-342900">
              <a:spcBef>
                <a:spcPts val="200"/>
              </a:spcBef>
              <a:buFont typeface="Wingdings" panose="05000000000000000000" pitchFamily="2" charset="2"/>
              <a:buChar char="Ø"/>
            </a:pPr>
            <a:r>
              <a:rPr lang="fr-FR" sz="2400" dirty="0">
                <a:latin typeface="Arial" panose="020B0604020202020204" pitchFamily="34" charset="0"/>
                <a:ea typeface="Calibri" panose="020F0502020204030204" pitchFamily="34" charset="0"/>
              </a:rPr>
              <a:t>vitesses des ondes E, A     avec IMC et TT </a:t>
            </a:r>
          </a:p>
          <a:p>
            <a:pPr marL="457200" lvl="4" indent="0">
              <a:spcBef>
                <a:spcPts val="200"/>
              </a:spcBef>
              <a:buNone/>
            </a:pPr>
            <a:endParaRPr lang="fr-FR" sz="2400" dirty="0">
              <a:latin typeface="Arial" panose="020B0604020202020204" pitchFamily="34" charset="0"/>
              <a:ea typeface="Calibri" panose="020F0502020204030204" pitchFamily="34" charset="0"/>
            </a:endParaRPr>
          </a:p>
          <a:p>
            <a:pPr marL="571500" lvl="1" indent="-571500">
              <a:lnSpc>
                <a:spcPct val="150000"/>
              </a:lnSpc>
              <a:spcBef>
                <a:spcPts val="200"/>
              </a:spcBef>
              <a:buFont typeface="Wingdings" panose="05000000000000000000" pitchFamily="2" charset="2"/>
              <a:buChar char="v"/>
            </a:pPr>
            <a:r>
              <a:rPr lang="fr-FR" sz="2400" b="1" dirty="0">
                <a:latin typeface="Arial" panose="020B0604020202020204" pitchFamily="34" charset="0"/>
                <a:ea typeface="Calibri" panose="020F0502020204030204" pitchFamily="34" charset="0"/>
              </a:rPr>
              <a:t>paramètres issus du Doppler tissulaire</a:t>
            </a:r>
          </a:p>
          <a:p>
            <a:pPr marL="800100" lvl="4" indent="-342900">
              <a:lnSpc>
                <a:spcPct val="150000"/>
              </a:lnSpc>
              <a:spcBef>
                <a:spcPts val="200"/>
              </a:spcBef>
              <a:buFont typeface="Wingdings" panose="05000000000000000000" pitchFamily="2" charset="2"/>
              <a:buChar char="Ø"/>
            </a:pPr>
            <a:r>
              <a:rPr lang="fr-FR" sz="2400" dirty="0">
                <a:latin typeface="Arial" panose="020B0604020202020204" pitchFamily="34" charset="0"/>
                <a:ea typeface="Calibri" panose="020F0502020204030204" pitchFamily="34" charset="0"/>
              </a:rPr>
              <a:t>vitesse de e’ latéral     lorsque IMC ou TT </a:t>
            </a:r>
          </a:p>
          <a:p>
            <a:pPr marL="800100" lvl="4" indent="-342900">
              <a:lnSpc>
                <a:spcPct val="150000"/>
              </a:lnSpc>
              <a:spcBef>
                <a:spcPts val="200"/>
              </a:spcBef>
              <a:buFont typeface="Wingdings" panose="05000000000000000000" pitchFamily="2" charset="2"/>
              <a:buChar char="Ø"/>
            </a:pPr>
            <a:r>
              <a:rPr lang="fr-FR" sz="2400" dirty="0">
                <a:latin typeface="Arial" panose="020B0604020202020204" pitchFamily="34" charset="0"/>
                <a:ea typeface="Calibri" panose="020F0502020204030204" pitchFamily="34" charset="0"/>
              </a:rPr>
              <a:t>E/e’ moyenné     IMC et TT</a:t>
            </a:r>
          </a:p>
          <a:p>
            <a:pPr marL="114300" lvl="4" indent="-457200">
              <a:lnSpc>
                <a:spcPct val="150000"/>
              </a:lnSpc>
              <a:spcBef>
                <a:spcPts val="200"/>
              </a:spcBef>
              <a:buFont typeface="Wingdings" panose="05000000000000000000" pitchFamily="2" charset="2"/>
              <a:buChar char="v"/>
            </a:pPr>
            <a:r>
              <a:rPr lang="fr-FR" sz="2400" dirty="0">
                <a:latin typeface="Arial" panose="020B0604020202020204" pitchFamily="34" charset="0"/>
                <a:ea typeface="Calibri" panose="020F0502020204030204" pitchFamily="34" charset="0"/>
              </a:rPr>
              <a:t>Différence statistiquement significative </a:t>
            </a:r>
          </a:p>
          <a:p>
            <a:pPr marL="0" lvl="3" indent="0">
              <a:lnSpc>
                <a:spcPct val="150000"/>
              </a:lnSpc>
              <a:spcBef>
                <a:spcPts val="200"/>
              </a:spcBef>
              <a:buNone/>
            </a:pPr>
            <a:endParaRPr lang="fr-FR" sz="2800" dirty="0">
              <a:latin typeface="Arial" panose="020B0604020202020204" pitchFamily="34" charset="0"/>
              <a:ea typeface="Calibri" panose="020F0502020204030204" pitchFamily="34" charset="0"/>
            </a:endParaRPr>
          </a:p>
          <a:p>
            <a:pPr marL="342900" lvl="3" indent="-342900">
              <a:lnSpc>
                <a:spcPct val="150000"/>
              </a:lnSpc>
              <a:spcBef>
                <a:spcPts val="200"/>
              </a:spcBef>
              <a:buFont typeface="Wingdings" panose="05000000000000000000" pitchFamily="2" charset="2"/>
              <a:buChar char="Ø"/>
            </a:pPr>
            <a:endParaRPr lang="fr-FR" sz="2800" b="1" i="1" dirty="0">
              <a:latin typeface="Arial" panose="020B0604020202020204" pitchFamily="34" charset="0"/>
              <a:ea typeface="Times New Roman" panose="02020603050405020304" pitchFamily="18" charset="0"/>
              <a:cs typeface="Times New Roman" panose="02020603050405020304" pitchFamily="18" charset="0"/>
            </a:endParaRPr>
          </a:p>
          <a:p>
            <a:pPr>
              <a:buFont typeface="Wingdings" panose="05000000000000000000" pitchFamily="2" charset="2"/>
              <a:buChar char="q"/>
            </a:pPr>
            <a:endParaRPr lang="fr-FR" sz="2800" dirty="0"/>
          </a:p>
        </p:txBody>
      </p:sp>
      <p:sp>
        <p:nvSpPr>
          <p:cNvPr id="4" name="Espace réservé du numéro de diapositive 3">
            <a:extLst>
              <a:ext uri="{FF2B5EF4-FFF2-40B4-BE49-F238E27FC236}">
                <a16:creationId xmlns="" xmlns:a16="http://schemas.microsoft.com/office/drawing/2014/main" id="{7EC03FD0-B2CB-44F1-B284-88FD4FF13ECA}"/>
              </a:ext>
            </a:extLst>
          </p:cNvPr>
          <p:cNvSpPr>
            <a:spLocks noGrp="1"/>
          </p:cNvSpPr>
          <p:nvPr>
            <p:ph type="sldNum" sz="quarter" idx="12"/>
          </p:nvPr>
        </p:nvSpPr>
        <p:spPr>
          <a:xfrm>
            <a:off x="8172400" y="6237313"/>
            <a:ext cx="514400" cy="432048"/>
          </a:xfrm>
          <a:solidFill>
            <a:schemeClr val="bg1">
              <a:lumMod val="85000"/>
            </a:schemeClr>
          </a:solidFill>
        </p:spPr>
        <p:txBody>
          <a:bodyPr/>
          <a:lstStyle/>
          <a:p>
            <a:fld id="{12C11457-5389-4C75-895F-8C732FD273D9}" type="slidenum">
              <a:rPr lang="fr-FR" sz="1800" b="1" smtClean="0">
                <a:solidFill>
                  <a:schemeClr val="tx1"/>
                </a:solidFill>
              </a:rPr>
              <a:pPr/>
              <a:t>11</a:t>
            </a:fld>
            <a:endParaRPr lang="fr-FR" sz="1800" b="1" dirty="0">
              <a:solidFill>
                <a:schemeClr val="tx1"/>
              </a:solidFill>
            </a:endParaRPr>
          </a:p>
        </p:txBody>
      </p:sp>
      <p:sp>
        <p:nvSpPr>
          <p:cNvPr id="5" name="Flèche : haut 4">
            <a:extLst>
              <a:ext uri="{FF2B5EF4-FFF2-40B4-BE49-F238E27FC236}">
                <a16:creationId xmlns="" xmlns:a16="http://schemas.microsoft.com/office/drawing/2014/main" id="{46005F99-84A8-4FF3-8894-94B2928D1754}"/>
              </a:ext>
            </a:extLst>
          </p:cNvPr>
          <p:cNvSpPr/>
          <p:nvPr/>
        </p:nvSpPr>
        <p:spPr>
          <a:xfrm flipH="1">
            <a:off x="4716016" y="2799153"/>
            <a:ext cx="144016" cy="41382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 bas 5">
            <a:extLst>
              <a:ext uri="{FF2B5EF4-FFF2-40B4-BE49-F238E27FC236}">
                <a16:creationId xmlns="" xmlns:a16="http://schemas.microsoft.com/office/drawing/2014/main" id="{67AF52D7-F9FA-4553-800B-86347EB1FF3F}"/>
              </a:ext>
            </a:extLst>
          </p:cNvPr>
          <p:cNvSpPr/>
          <p:nvPr/>
        </p:nvSpPr>
        <p:spPr>
          <a:xfrm flipH="1">
            <a:off x="4139952" y="4291424"/>
            <a:ext cx="144017" cy="5281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 haut 6">
            <a:extLst>
              <a:ext uri="{FF2B5EF4-FFF2-40B4-BE49-F238E27FC236}">
                <a16:creationId xmlns="" xmlns:a16="http://schemas.microsoft.com/office/drawing/2014/main" id="{925CAC6C-8AB7-41DD-9D9A-5DEBA9178630}"/>
              </a:ext>
            </a:extLst>
          </p:cNvPr>
          <p:cNvSpPr/>
          <p:nvPr/>
        </p:nvSpPr>
        <p:spPr>
          <a:xfrm flipH="1">
            <a:off x="7020272" y="4291424"/>
            <a:ext cx="144018" cy="52819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haut 7">
            <a:extLst>
              <a:ext uri="{FF2B5EF4-FFF2-40B4-BE49-F238E27FC236}">
                <a16:creationId xmlns="" xmlns:a16="http://schemas.microsoft.com/office/drawing/2014/main" id="{BE07CA2B-D36F-45AB-9D64-9C0810726F1B}"/>
              </a:ext>
            </a:extLst>
          </p:cNvPr>
          <p:cNvSpPr/>
          <p:nvPr/>
        </p:nvSpPr>
        <p:spPr>
          <a:xfrm flipH="1">
            <a:off x="3491880" y="4941167"/>
            <a:ext cx="144016" cy="43204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028919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21C715B-6E1F-4A23-8672-FCAD837D8C9F}"/>
              </a:ext>
            </a:extLst>
          </p:cNvPr>
          <p:cNvSpPr>
            <a:spLocks noGrp="1"/>
          </p:cNvSpPr>
          <p:nvPr>
            <p:ph type="title"/>
          </p:nvPr>
        </p:nvSpPr>
        <p:spPr>
          <a:xfrm>
            <a:off x="323528" y="177281"/>
            <a:ext cx="7931224" cy="659431"/>
          </a:xfrm>
          <a:solidFill>
            <a:schemeClr val="bg1">
              <a:lumMod val="85000"/>
            </a:schemeClr>
          </a:solidFill>
          <a:ln w="19050">
            <a:solidFill>
              <a:srgbClr val="002060"/>
            </a:solidFill>
          </a:ln>
        </p:spPr>
        <p:txBody>
          <a:bodyPr>
            <a:normAutofit/>
          </a:bodyPr>
          <a:lstStyle/>
          <a:p>
            <a:r>
              <a:rPr lang="fr-FR" sz="3200" b="1" spc="300" dirty="0">
                <a:solidFill>
                  <a:prstClr val="black"/>
                </a:solidFill>
                <a:latin typeface="Arial Black" panose="020B0A04020102020204" pitchFamily="34" charset="0"/>
                <a:cs typeface="Times New Roman" panose="02020603050405020304" pitchFamily="18" charset="0"/>
              </a:rPr>
              <a:t>RESULTATS 2/4</a:t>
            </a:r>
            <a:endParaRPr lang="fr-FR" dirty="0"/>
          </a:p>
        </p:txBody>
      </p:sp>
      <p:sp>
        <p:nvSpPr>
          <p:cNvPr id="3" name="Espace réservé du contenu 2">
            <a:extLst>
              <a:ext uri="{FF2B5EF4-FFF2-40B4-BE49-F238E27FC236}">
                <a16:creationId xmlns="" xmlns:a16="http://schemas.microsoft.com/office/drawing/2014/main" id="{EBCCEFEE-9847-43D5-B5E4-C2341BC98B80}"/>
              </a:ext>
            </a:extLst>
          </p:cNvPr>
          <p:cNvSpPr>
            <a:spLocks noGrp="1"/>
          </p:cNvSpPr>
          <p:nvPr>
            <p:ph idx="1"/>
          </p:nvPr>
        </p:nvSpPr>
        <p:spPr>
          <a:xfrm>
            <a:off x="179512" y="908720"/>
            <a:ext cx="8856984" cy="5771999"/>
          </a:xfrm>
        </p:spPr>
        <p:txBody>
          <a:bodyPr>
            <a:normAutofit/>
          </a:bodyPr>
          <a:lstStyle/>
          <a:p>
            <a:pPr>
              <a:spcAft>
                <a:spcPts val="0"/>
              </a:spcAft>
              <a:buFont typeface="Wingdings" panose="05000000000000000000" pitchFamily="2" charset="2"/>
              <a:buChar char="q"/>
            </a:pPr>
            <a:r>
              <a:rPr lang="fr-FR" sz="2200" b="1" dirty="0">
                <a:latin typeface="Arial" panose="020B0604020202020204" pitchFamily="34" charset="0"/>
                <a:ea typeface="Calibri" panose="020F0502020204030204" pitchFamily="34" charset="0"/>
              </a:rPr>
              <a:t>Anomalies des paramètres de la fonction diastolique et IMC</a:t>
            </a:r>
          </a:p>
          <a:p>
            <a:pPr marL="0" indent="0">
              <a:spcAft>
                <a:spcPts val="0"/>
              </a:spcAft>
              <a:buNone/>
            </a:pPr>
            <a:endParaRPr lang="fr-FR" sz="2800" b="1" dirty="0"/>
          </a:p>
        </p:txBody>
      </p:sp>
      <p:sp>
        <p:nvSpPr>
          <p:cNvPr id="4" name="Espace réservé du numéro de diapositive 3">
            <a:extLst>
              <a:ext uri="{FF2B5EF4-FFF2-40B4-BE49-F238E27FC236}">
                <a16:creationId xmlns="" xmlns:a16="http://schemas.microsoft.com/office/drawing/2014/main" id="{A9E17147-EA08-44BA-8DCD-F60E5858E4A3}"/>
              </a:ext>
            </a:extLst>
          </p:cNvPr>
          <p:cNvSpPr>
            <a:spLocks noGrp="1"/>
          </p:cNvSpPr>
          <p:nvPr>
            <p:ph type="sldNum" sz="quarter" idx="12"/>
          </p:nvPr>
        </p:nvSpPr>
        <p:spPr>
          <a:xfrm>
            <a:off x="8388424" y="6381328"/>
            <a:ext cx="504056" cy="365125"/>
          </a:xfrm>
          <a:solidFill>
            <a:schemeClr val="bg1">
              <a:lumMod val="85000"/>
            </a:schemeClr>
          </a:solidFill>
        </p:spPr>
        <p:txBody>
          <a:bodyPr/>
          <a:lstStyle/>
          <a:p>
            <a:fld id="{12C11457-5389-4C75-895F-8C732FD273D9}" type="slidenum">
              <a:rPr lang="fr-FR" sz="1800" b="1" smtClean="0">
                <a:solidFill>
                  <a:schemeClr val="tx1"/>
                </a:solidFill>
              </a:rPr>
              <a:pPr/>
              <a:t>12</a:t>
            </a:fld>
            <a:endParaRPr lang="fr-FR" sz="1800" b="1" dirty="0">
              <a:solidFill>
                <a:schemeClr val="tx1"/>
              </a:solidFill>
            </a:endParaRPr>
          </a:p>
        </p:txBody>
      </p:sp>
      <p:graphicFrame>
        <p:nvGraphicFramePr>
          <p:cNvPr id="6" name="Graphique 5">
            <a:extLst>
              <a:ext uri="{FF2B5EF4-FFF2-40B4-BE49-F238E27FC236}">
                <a16:creationId xmlns="" xmlns:a16="http://schemas.microsoft.com/office/drawing/2014/main" id="{9225DB65-CE33-4395-B4D5-C37621A66068}"/>
              </a:ext>
            </a:extLst>
          </p:cNvPr>
          <p:cNvGraphicFramePr>
            <a:graphicFrameLocks/>
          </p:cNvGraphicFramePr>
          <p:nvPr>
            <p:extLst>
              <p:ext uri="{D42A27DB-BD31-4B8C-83A1-F6EECF244321}">
                <p14:modId xmlns:p14="http://schemas.microsoft.com/office/powerpoint/2010/main" val="631984142"/>
              </p:ext>
            </p:extLst>
          </p:nvPr>
        </p:nvGraphicFramePr>
        <p:xfrm>
          <a:off x="-20720" y="1556792"/>
          <a:ext cx="9057216" cy="50851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497370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E15076D-2EE4-4C90-9023-7B0337794628}"/>
              </a:ext>
            </a:extLst>
          </p:cNvPr>
          <p:cNvSpPr>
            <a:spLocks noGrp="1"/>
          </p:cNvSpPr>
          <p:nvPr>
            <p:ph type="title"/>
          </p:nvPr>
        </p:nvSpPr>
        <p:spPr>
          <a:xfrm>
            <a:off x="457200" y="202630"/>
            <a:ext cx="8075240" cy="619374"/>
          </a:xfrm>
          <a:solidFill>
            <a:schemeClr val="bg1">
              <a:lumMod val="85000"/>
            </a:schemeClr>
          </a:solidFill>
          <a:ln w="19050">
            <a:solidFill>
              <a:srgbClr val="002060"/>
            </a:solidFill>
          </a:ln>
        </p:spPr>
        <p:txBody>
          <a:bodyPr/>
          <a:lstStyle/>
          <a:p>
            <a:r>
              <a:rPr lang="fr-FR" sz="3200" b="1" spc="300" dirty="0">
                <a:solidFill>
                  <a:prstClr val="black"/>
                </a:solidFill>
                <a:latin typeface="Arial Black" panose="020B0A04020102020204" pitchFamily="34" charset="0"/>
                <a:cs typeface="Times New Roman" panose="02020603050405020304" pitchFamily="18" charset="0"/>
              </a:rPr>
              <a:t>RESULTATS 3/4</a:t>
            </a:r>
            <a:endParaRPr lang="fr-FR" dirty="0"/>
          </a:p>
        </p:txBody>
      </p:sp>
      <p:sp>
        <p:nvSpPr>
          <p:cNvPr id="3" name="Espace réservé du contenu 2">
            <a:extLst>
              <a:ext uri="{FF2B5EF4-FFF2-40B4-BE49-F238E27FC236}">
                <a16:creationId xmlns="" xmlns:a16="http://schemas.microsoft.com/office/drawing/2014/main" id="{3B43F9BA-7D35-4492-B5B9-DE701E720B67}"/>
              </a:ext>
            </a:extLst>
          </p:cNvPr>
          <p:cNvSpPr>
            <a:spLocks noGrp="1"/>
          </p:cNvSpPr>
          <p:nvPr>
            <p:ph idx="1"/>
          </p:nvPr>
        </p:nvSpPr>
        <p:spPr>
          <a:xfrm>
            <a:off x="0" y="879304"/>
            <a:ext cx="9144000" cy="5213992"/>
          </a:xfrm>
        </p:spPr>
        <p:txBody>
          <a:bodyPr>
            <a:normAutofit/>
          </a:bodyPr>
          <a:lstStyle/>
          <a:p>
            <a:pPr lvl="0" algn="just">
              <a:buFont typeface="Wingdings" panose="05000000000000000000" pitchFamily="2" charset="2"/>
              <a:buChar char="q"/>
            </a:pPr>
            <a:r>
              <a:rPr lang="fr-FR" sz="2200" b="1" dirty="0">
                <a:solidFill>
                  <a:prstClr val="black"/>
                </a:solidFill>
                <a:latin typeface="Arial" panose="020B0604020202020204" pitchFamily="34" charset="0"/>
                <a:ea typeface="Calibri" panose="020F0502020204030204" pitchFamily="34" charset="0"/>
              </a:rPr>
              <a:t>Anomalies paramètres de la fonction diastolique et TT</a:t>
            </a:r>
          </a:p>
          <a:p>
            <a:pPr marL="0" indent="0">
              <a:buNone/>
            </a:pPr>
            <a:endParaRPr lang="fr-FR" sz="2600" dirty="0"/>
          </a:p>
        </p:txBody>
      </p:sp>
      <p:sp>
        <p:nvSpPr>
          <p:cNvPr id="4" name="Espace réservé du numéro de diapositive 3">
            <a:extLst>
              <a:ext uri="{FF2B5EF4-FFF2-40B4-BE49-F238E27FC236}">
                <a16:creationId xmlns="" xmlns:a16="http://schemas.microsoft.com/office/drawing/2014/main" id="{3FD5FA2C-D8A9-4943-B2CB-C9E3099041A5}"/>
              </a:ext>
            </a:extLst>
          </p:cNvPr>
          <p:cNvSpPr>
            <a:spLocks noGrp="1"/>
          </p:cNvSpPr>
          <p:nvPr>
            <p:ph type="sldNum" sz="quarter" idx="12"/>
          </p:nvPr>
        </p:nvSpPr>
        <p:spPr>
          <a:xfrm>
            <a:off x="8532440" y="6332536"/>
            <a:ext cx="519572" cy="322834"/>
          </a:xfrm>
          <a:solidFill>
            <a:schemeClr val="bg1">
              <a:lumMod val="85000"/>
            </a:schemeClr>
          </a:solidFill>
        </p:spPr>
        <p:txBody>
          <a:bodyPr/>
          <a:lstStyle/>
          <a:p>
            <a:pPr algn="ctr"/>
            <a:fld id="{12C11457-5389-4C75-895F-8C732FD273D9}" type="slidenum">
              <a:rPr lang="fr-FR" sz="1800" b="1" smtClean="0">
                <a:solidFill>
                  <a:schemeClr val="tx1"/>
                </a:solidFill>
              </a:rPr>
              <a:pPr algn="ctr"/>
              <a:t>13</a:t>
            </a:fld>
            <a:endParaRPr lang="fr-FR" sz="1800" b="1" dirty="0">
              <a:solidFill>
                <a:schemeClr val="tx1"/>
              </a:solidFill>
            </a:endParaRPr>
          </a:p>
        </p:txBody>
      </p:sp>
      <p:graphicFrame>
        <p:nvGraphicFramePr>
          <p:cNvPr id="6" name="Graphique 5">
            <a:extLst>
              <a:ext uri="{FF2B5EF4-FFF2-40B4-BE49-F238E27FC236}">
                <a16:creationId xmlns="" xmlns:a16="http://schemas.microsoft.com/office/drawing/2014/main" id="{37D4B3A0-3065-49EA-A8A7-ABAFB31BA1BC}"/>
              </a:ext>
            </a:extLst>
          </p:cNvPr>
          <p:cNvGraphicFramePr>
            <a:graphicFrameLocks/>
          </p:cNvGraphicFramePr>
          <p:nvPr>
            <p:extLst>
              <p:ext uri="{D42A27DB-BD31-4B8C-83A1-F6EECF244321}">
                <p14:modId xmlns:p14="http://schemas.microsoft.com/office/powerpoint/2010/main" val="814651590"/>
              </p:ext>
            </p:extLst>
          </p:nvPr>
        </p:nvGraphicFramePr>
        <p:xfrm>
          <a:off x="144016" y="1556792"/>
          <a:ext cx="8999984" cy="509857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047678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F13BC587-5A8E-43B0-AFA0-2775900AC264}"/>
              </a:ext>
            </a:extLst>
          </p:cNvPr>
          <p:cNvSpPr>
            <a:spLocks noGrp="1"/>
          </p:cNvSpPr>
          <p:nvPr>
            <p:ph type="title"/>
          </p:nvPr>
        </p:nvSpPr>
        <p:spPr>
          <a:xfrm>
            <a:off x="464677" y="136525"/>
            <a:ext cx="8229600" cy="595312"/>
          </a:xfrm>
          <a:solidFill>
            <a:schemeClr val="bg1">
              <a:lumMod val="85000"/>
            </a:schemeClr>
          </a:solidFill>
          <a:ln w="19050">
            <a:solidFill>
              <a:srgbClr val="002060"/>
            </a:solidFill>
          </a:ln>
        </p:spPr>
        <p:txBody>
          <a:bodyPr>
            <a:normAutofit/>
          </a:bodyPr>
          <a:lstStyle/>
          <a:p>
            <a:r>
              <a:rPr lang="fr-FR" sz="3200" b="1" spc="300" dirty="0">
                <a:solidFill>
                  <a:prstClr val="black"/>
                </a:solidFill>
                <a:latin typeface="Arial Black" panose="020B0A04020102020204" pitchFamily="34" charset="0"/>
                <a:cs typeface="Times New Roman" panose="02020603050405020304" pitchFamily="18" charset="0"/>
              </a:rPr>
              <a:t>RESULTATS 4/4</a:t>
            </a:r>
            <a:endParaRPr lang="fr-FR" dirty="0"/>
          </a:p>
        </p:txBody>
      </p:sp>
      <p:sp>
        <p:nvSpPr>
          <p:cNvPr id="3" name="Espace réservé du contenu 2">
            <a:extLst>
              <a:ext uri="{FF2B5EF4-FFF2-40B4-BE49-F238E27FC236}">
                <a16:creationId xmlns="" xmlns:a16="http://schemas.microsoft.com/office/drawing/2014/main" id="{84B95139-B62A-49F5-805C-F8BAACCB0E6E}"/>
              </a:ext>
            </a:extLst>
          </p:cNvPr>
          <p:cNvSpPr>
            <a:spLocks noGrp="1"/>
          </p:cNvSpPr>
          <p:nvPr>
            <p:ph idx="1"/>
          </p:nvPr>
        </p:nvSpPr>
        <p:spPr>
          <a:xfrm>
            <a:off x="251520" y="692696"/>
            <a:ext cx="8640958" cy="5328592"/>
          </a:xfrm>
        </p:spPr>
        <p:txBody>
          <a:bodyPr>
            <a:normAutofit/>
          </a:bodyPr>
          <a:lstStyle/>
          <a:p>
            <a:pPr>
              <a:buFont typeface="Wingdings" panose="05000000000000000000" pitchFamily="2" charset="2"/>
              <a:buChar char="q"/>
            </a:pPr>
            <a:r>
              <a:rPr lang="fr-FR" sz="2200" b="1" dirty="0">
                <a:latin typeface="Arial" panose="020B0604020202020204" pitchFamily="34" charset="0"/>
                <a:cs typeface="Arial" panose="020B0604020202020204" pitchFamily="34" charset="0"/>
              </a:rPr>
              <a:t>Tableau IV: régression linéaire multiple  </a:t>
            </a:r>
          </a:p>
        </p:txBody>
      </p:sp>
      <p:sp>
        <p:nvSpPr>
          <p:cNvPr id="4" name="Espace réservé du numéro de diapositive 3">
            <a:extLst>
              <a:ext uri="{FF2B5EF4-FFF2-40B4-BE49-F238E27FC236}">
                <a16:creationId xmlns="" xmlns:a16="http://schemas.microsoft.com/office/drawing/2014/main" id="{A634D64B-4B64-4D85-AE57-E532CFE336A9}"/>
              </a:ext>
            </a:extLst>
          </p:cNvPr>
          <p:cNvSpPr>
            <a:spLocks noGrp="1"/>
          </p:cNvSpPr>
          <p:nvPr>
            <p:ph type="sldNum" sz="quarter" idx="12"/>
          </p:nvPr>
        </p:nvSpPr>
        <p:spPr>
          <a:xfrm>
            <a:off x="8316416" y="6381328"/>
            <a:ext cx="576062" cy="432046"/>
          </a:xfrm>
          <a:solidFill>
            <a:schemeClr val="bg1">
              <a:lumMod val="85000"/>
            </a:schemeClr>
          </a:solidFill>
        </p:spPr>
        <p:txBody>
          <a:bodyPr/>
          <a:lstStyle/>
          <a:p>
            <a:pPr algn="ctr"/>
            <a:fld id="{12C11457-5389-4C75-895F-8C732FD273D9}" type="slidenum">
              <a:rPr lang="fr-FR" sz="1800" b="1" smtClean="0">
                <a:solidFill>
                  <a:schemeClr val="tx1"/>
                </a:solidFill>
              </a:rPr>
              <a:pPr algn="ctr"/>
              <a:t>14</a:t>
            </a:fld>
            <a:endParaRPr lang="fr-FR" sz="1800" b="1" dirty="0">
              <a:solidFill>
                <a:schemeClr val="tx1"/>
              </a:solidFill>
            </a:endParaRPr>
          </a:p>
        </p:txBody>
      </p:sp>
      <p:graphicFrame>
        <p:nvGraphicFramePr>
          <p:cNvPr id="5" name="Tableau 4">
            <a:extLst>
              <a:ext uri="{FF2B5EF4-FFF2-40B4-BE49-F238E27FC236}">
                <a16:creationId xmlns="" xmlns:a16="http://schemas.microsoft.com/office/drawing/2014/main" id="{8F11E3FC-D633-41CE-95CA-1FBC1048F2E4}"/>
              </a:ext>
            </a:extLst>
          </p:cNvPr>
          <p:cNvGraphicFramePr>
            <a:graphicFrameLocks noGrp="1"/>
          </p:cNvGraphicFramePr>
          <p:nvPr>
            <p:extLst>
              <p:ext uri="{D42A27DB-BD31-4B8C-83A1-F6EECF244321}">
                <p14:modId xmlns:p14="http://schemas.microsoft.com/office/powerpoint/2010/main" val="3434751501"/>
              </p:ext>
            </p:extLst>
          </p:nvPr>
        </p:nvGraphicFramePr>
        <p:xfrm>
          <a:off x="179515" y="1268759"/>
          <a:ext cx="8784973" cy="5184577"/>
        </p:xfrm>
        <a:graphic>
          <a:graphicData uri="http://schemas.openxmlformats.org/drawingml/2006/table">
            <a:tbl>
              <a:tblPr firstRow="1"/>
              <a:tblGrid>
                <a:gridCol w="1471609">
                  <a:extLst>
                    <a:ext uri="{9D8B030D-6E8A-4147-A177-3AD203B41FA5}">
                      <a16:colId xmlns="" xmlns:a16="http://schemas.microsoft.com/office/drawing/2014/main" val="4098290258"/>
                    </a:ext>
                  </a:extLst>
                </a:gridCol>
                <a:gridCol w="1057534">
                  <a:extLst>
                    <a:ext uri="{9D8B030D-6E8A-4147-A177-3AD203B41FA5}">
                      <a16:colId xmlns="" xmlns:a16="http://schemas.microsoft.com/office/drawing/2014/main" val="801794610"/>
                    </a:ext>
                  </a:extLst>
                </a:gridCol>
                <a:gridCol w="935394">
                  <a:extLst>
                    <a:ext uri="{9D8B030D-6E8A-4147-A177-3AD203B41FA5}">
                      <a16:colId xmlns="" xmlns:a16="http://schemas.microsoft.com/office/drawing/2014/main" val="1888263683"/>
                    </a:ext>
                  </a:extLst>
                </a:gridCol>
                <a:gridCol w="1038171">
                  <a:extLst>
                    <a:ext uri="{9D8B030D-6E8A-4147-A177-3AD203B41FA5}">
                      <a16:colId xmlns="" xmlns:a16="http://schemas.microsoft.com/office/drawing/2014/main" val="433540799"/>
                    </a:ext>
                  </a:extLst>
                </a:gridCol>
                <a:gridCol w="856453">
                  <a:extLst>
                    <a:ext uri="{9D8B030D-6E8A-4147-A177-3AD203B41FA5}">
                      <a16:colId xmlns="" xmlns:a16="http://schemas.microsoft.com/office/drawing/2014/main" val="395275918"/>
                    </a:ext>
                  </a:extLst>
                </a:gridCol>
                <a:gridCol w="856453">
                  <a:extLst>
                    <a:ext uri="{9D8B030D-6E8A-4147-A177-3AD203B41FA5}">
                      <a16:colId xmlns="" xmlns:a16="http://schemas.microsoft.com/office/drawing/2014/main" val="1527713869"/>
                    </a:ext>
                  </a:extLst>
                </a:gridCol>
                <a:gridCol w="856453">
                  <a:extLst>
                    <a:ext uri="{9D8B030D-6E8A-4147-A177-3AD203B41FA5}">
                      <a16:colId xmlns="" xmlns:a16="http://schemas.microsoft.com/office/drawing/2014/main" val="2350908846"/>
                    </a:ext>
                  </a:extLst>
                </a:gridCol>
                <a:gridCol w="856453">
                  <a:extLst>
                    <a:ext uri="{9D8B030D-6E8A-4147-A177-3AD203B41FA5}">
                      <a16:colId xmlns="" xmlns:a16="http://schemas.microsoft.com/office/drawing/2014/main" val="4222195106"/>
                    </a:ext>
                  </a:extLst>
                </a:gridCol>
                <a:gridCol w="856453">
                  <a:extLst>
                    <a:ext uri="{9D8B030D-6E8A-4147-A177-3AD203B41FA5}">
                      <a16:colId xmlns="" xmlns:a16="http://schemas.microsoft.com/office/drawing/2014/main" val="2727552823"/>
                    </a:ext>
                  </a:extLst>
                </a:gridCol>
              </a:tblGrid>
              <a:tr h="366483">
                <a:tc>
                  <a:txBody>
                    <a:bodyPr/>
                    <a:lstStyle/>
                    <a:p>
                      <a:pPr>
                        <a:lnSpc>
                          <a:spcPct val="107000"/>
                        </a:lnSpc>
                        <a:spcAft>
                          <a:spcPts val="0"/>
                        </a:spcAft>
                      </a:pPr>
                      <a:r>
                        <a:rPr lang="fr-FR" sz="2000" b="1">
                          <a:effectLst/>
                          <a:latin typeface="+mn-lt"/>
                          <a:ea typeface="Calibri" panose="020F0502020204030204" pitchFamily="34" charset="0"/>
                        </a:rPr>
                        <a:t> </a:t>
                      </a:r>
                      <a:endParaRPr lang="fr-FR" sz="2000">
                        <a:effectLst/>
                        <a:latin typeface="+mn-lt"/>
                        <a:ea typeface="Calibri" panose="020F0502020204030204" pitchFamily="34" charset="0"/>
                      </a:endParaRPr>
                    </a:p>
                  </a:txBody>
                  <a:tcPr marL="42357" marR="42357" marT="0" marB="0">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fr-FR" sz="2000" b="1" dirty="0">
                          <a:effectLst/>
                          <a:latin typeface="+mn-lt"/>
                          <a:ea typeface="Calibri" panose="020F0502020204030204" pitchFamily="34" charset="0"/>
                        </a:rPr>
                        <a:t>E</a:t>
                      </a:r>
                      <a:endParaRPr lang="fr-FR" sz="2000" dirty="0">
                        <a:effectLst/>
                        <a:latin typeface="+mn-lt"/>
                        <a:ea typeface="Calibri" panose="020F0502020204030204" pitchFamily="34" charset="0"/>
                      </a:endParaRPr>
                    </a:p>
                  </a:txBody>
                  <a:tcPr marL="42357" marR="42357" marT="0" marB="0">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ctr">
                        <a:lnSpc>
                          <a:spcPct val="107000"/>
                        </a:lnSpc>
                        <a:spcAft>
                          <a:spcPts val="0"/>
                        </a:spcAft>
                      </a:pPr>
                      <a:r>
                        <a:rPr lang="fr-FR" sz="2000" b="1" dirty="0">
                          <a:effectLst/>
                          <a:latin typeface="+mn-lt"/>
                          <a:ea typeface="Calibri" panose="020F0502020204030204" pitchFamily="34" charset="0"/>
                        </a:rPr>
                        <a:t>e’ latéral</a:t>
                      </a:r>
                      <a:endParaRPr lang="fr-FR" sz="2000" dirty="0">
                        <a:effectLst/>
                        <a:latin typeface="+mn-lt"/>
                        <a:ea typeface="Calibri" panose="020F0502020204030204" pitchFamily="34" charset="0"/>
                      </a:endParaRPr>
                    </a:p>
                  </a:txBody>
                  <a:tcPr marL="42357" marR="42357" marT="0" marB="0">
                    <a:lnL w="12700" cmpd="sng">
                      <a:noFill/>
                      <a:prstDash val="soli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fr-FR"/>
                    </a:p>
                  </a:txBody>
                  <a:tcPr/>
                </a:tc>
                <a:tc gridSpan="2">
                  <a:txBody>
                    <a:bodyPr/>
                    <a:lstStyle/>
                    <a:p>
                      <a:pPr algn="ctr">
                        <a:lnSpc>
                          <a:spcPct val="107000"/>
                        </a:lnSpc>
                        <a:spcBef>
                          <a:spcPts val="400"/>
                        </a:spcBef>
                        <a:spcAft>
                          <a:spcPts val="0"/>
                        </a:spcAft>
                      </a:pPr>
                      <a:r>
                        <a:rPr lang="fr-FR" sz="2000" b="1" dirty="0">
                          <a:effectLst/>
                          <a:latin typeface="+mn-lt"/>
                          <a:ea typeface="Calibri" panose="020F0502020204030204" pitchFamily="34" charset="0"/>
                        </a:rPr>
                        <a:t>E/e’</a:t>
                      </a:r>
                    </a:p>
                  </a:txBody>
                  <a:tcPr marL="68580" marR="68580" marT="0" marB="0">
                    <a:lnL w="12700" cmpd="sng">
                      <a:noFill/>
                      <a:prstDash val="soli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fr-FR"/>
                    </a:p>
                  </a:txBody>
                  <a:tcPr>
                    <a:lnL w="12700" cmpd="sng">
                      <a:noFill/>
                      <a:prstDash val="soli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a:lnSpc>
                          <a:spcPct val="107000"/>
                        </a:lnSpc>
                        <a:spcBef>
                          <a:spcPts val="400"/>
                        </a:spcBef>
                        <a:spcAft>
                          <a:spcPts val="0"/>
                        </a:spcAft>
                      </a:pPr>
                      <a:r>
                        <a:rPr lang="fr-FR" sz="2000" b="1" dirty="0">
                          <a:effectLst/>
                          <a:latin typeface="+mn-lt"/>
                          <a:ea typeface="Calibri" panose="020F0502020204030204" pitchFamily="34" charset="0"/>
                        </a:rPr>
                        <a:t>VOGi</a:t>
                      </a:r>
                    </a:p>
                  </a:txBody>
                  <a:tcPr marL="68580" marR="68580" marT="0" marB="0">
                    <a:lnL w="12700" cmpd="sng">
                      <a:noFill/>
                      <a:prstDash val="soli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fr-FR"/>
                    </a:p>
                  </a:txBody>
                  <a:tcPr>
                    <a:lnL w="12700" cmpd="sng">
                      <a:noFill/>
                      <a:prstDash val="soli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693800783"/>
                  </a:ext>
                </a:extLst>
              </a:tr>
              <a:tr h="457987">
                <a:tc rowSpan="2">
                  <a:txBody>
                    <a:bodyPr/>
                    <a:lstStyle/>
                    <a:p>
                      <a:pPr algn="just">
                        <a:lnSpc>
                          <a:spcPct val="107000"/>
                        </a:lnSpc>
                        <a:spcAft>
                          <a:spcPts val="0"/>
                        </a:spcAft>
                      </a:pPr>
                      <a:r>
                        <a:rPr lang="fr-FR" sz="2000" b="1">
                          <a:effectLst/>
                          <a:latin typeface="+mn-lt"/>
                          <a:ea typeface="Calibri" panose="020F0502020204030204" pitchFamily="34" charset="0"/>
                        </a:rPr>
                        <a:t> </a:t>
                      </a:r>
                      <a:endParaRPr lang="fr-FR" sz="2000">
                        <a:effectLst/>
                        <a:latin typeface="+mn-lt"/>
                        <a:ea typeface="Calibri" panose="020F0502020204030204" pitchFamily="34" charset="0"/>
                      </a:endParaRPr>
                    </a:p>
                    <a:p>
                      <a:pPr algn="just">
                        <a:lnSpc>
                          <a:spcPct val="107000"/>
                        </a:lnSpc>
                        <a:spcAft>
                          <a:spcPts val="0"/>
                        </a:spcAft>
                      </a:pPr>
                      <a:r>
                        <a:rPr lang="fr-FR" sz="2000" b="1">
                          <a:effectLst/>
                          <a:latin typeface="+mn-lt"/>
                          <a:ea typeface="Calibri" panose="020F0502020204030204" pitchFamily="34" charset="0"/>
                        </a:rPr>
                        <a:t>Model 1</a:t>
                      </a:r>
                      <a:endParaRPr lang="fr-FR" sz="2000">
                        <a:effectLst/>
                        <a:latin typeface="+mn-lt"/>
                        <a:ea typeface="Calibri" panose="020F0502020204030204" pitchFamily="34" charset="0"/>
                      </a:endParaRPr>
                    </a:p>
                  </a:txBody>
                  <a:tcPr marL="42357" marR="42357"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en-US" sz="2000">
                          <a:effectLst/>
                          <a:latin typeface="+mn-lt"/>
                          <a:ea typeface="Calibri" panose="020F0502020204030204" pitchFamily="34" charset="0"/>
                        </a:rPr>
                        <a:t>ß</a:t>
                      </a:r>
                      <a:endParaRPr lang="fr-FR" sz="2000">
                        <a:effectLst/>
                        <a:latin typeface="+mn-lt"/>
                        <a:ea typeface="Calibri" panose="020F0502020204030204" pitchFamily="34" charset="0"/>
                      </a:endParaRPr>
                    </a:p>
                  </a:txBody>
                  <a:tcPr marL="42357" marR="42357" marT="0" marB="0">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2000" i="1">
                          <a:effectLst/>
                          <a:latin typeface="+mn-lt"/>
                          <a:ea typeface="Calibri" panose="020F0502020204030204" pitchFamily="34" charset="0"/>
                        </a:rPr>
                        <a:t>p</a:t>
                      </a:r>
                      <a:endParaRPr lang="fr-FR" sz="2000">
                        <a:effectLst/>
                        <a:latin typeface="+mn-lt"/>
                        <a:ea typeface="Calibri" panose="020F0502020204030204" pitchFamily="34" charset="0"/>
                      </a:endParaRPr>
                    </a:p>
                  </a:txBody>
                  <a:tcPr marL="42357" marR="42357" marT="0" marB="0">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effectLst/>
                          <a:latin typeface="+mn-lt"/>
                          <a:ea typeface="Calibri" panose="020F0502020204030204" pitchFamily="34" charset="0"/>
                        </a:rPr>
                        <a:t>ß</a:t>
                      </a:r>
                      <a:endParaRPr lang="fr-FR" sz="2000">
                        <a:effectLst/>
                        <a:latin typeface="+mn-lt"/>
                        <a:ea typeface="Calibri" panose="020F0502020204030204" pitchFamily="34" charset="0"/>
                      </a:endParaRPr>
                    </a:p>
                  </a:txBody>
                  <a:tcPr marL="42357" marR="42357" marT="0" marB="0">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2000" i="1">
                          <a:effectLst/>
                          <a:latin typeface="+mn-lt"/>
                          <a:ea typeface="Calibri" panose="020F0502020204030204" pitchFamily="34" charset="0"/>
                        </a:rPr>
                        <a:t>p </a:t>
                      </a:r>
                      <a:endParaRPr lang="fr-FR" sz="2000">
                        <a:effectLst/>
                        <a:latin typeface="+mn-lt"/>
                        <a:ea typeface="Calibri" panose="020F0502020204030204" pitchFamily="34" charset="0"/>
                      </a:endParaRPr>
                    </a:p>
                  </a:txBody>
                  <a:tcPr marL="42357" marR="42357" marT="0" marB="0">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effectLst/>
                          <a:latin typeface="+mn-lt"/>
                          <a:ea typeface="Calibri" panose="020F0502020204030204" pitchFamily="34" charset="0"/>
                        </a:rPr>
                        <a:t>ß</a:t>
                      </a:r>
                      <a:endParaRPr lang="fr-FR" sz="2000">
                        <a:effectLst/>
                        <a:latin typeface="+mn-lt"/>
                        <a:ea typeface="Calibri" panose="020F0502020204030204" pitchFamily="34" charset="0"/>
                      </a:endParaRPr>
                    </a:p>
                  </a:txBody>
                  <a:tcPr marL="68580" marR="68580" marT="0" marB="0">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2000" i="1" dirty="0">
                          <a:effectLst/>
                          <a:latin typeface="+mn-lt"/>
                          <a:ea typeface="Calibri" panose="020F0502020204030204" pitchFamily="34" charset="0"/>
                        </a:rPr>
                        <a:t>p</a:t>
                      </a:r>
                      <a:endParaRPr lang="fr-FR" sz="2000" dirty="0">
                        <a:effectLst/>
                        <a:latin typeface="+mn-lt"/>
                        <a:ea typeface="Calibri" panose="020F0502020204030204" pitchFamily="34" charset="0"/>
                      </a:endParaRPr>
                    </a:p>
                  </a:txBody>
                  <a:tcPr marL="68580" marR="68580" marT="0" marB="0">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effectLst/>
                          <a:latin typeface="+mn-lt"/>
                          <a:ea typeface="Calibri" panose="020F0502020204030204" pitchFamily="34" charset="0"/>
                        </a:rPr>
                        <a:t>ß</a:t>
                      </a:r>
                      <a:endParaRPr lang="fr-FR" sz="2000">
                        <a:effectLst/>
                        <a:latin typeface="+mn-lt"/>
                        <a:ea typeface="Calibri" panose="020F0502020204030204" pitchFamily="34" charset="0"/>
                      </a:endParaRPr>
                    </a:p>
                  </a:txBody>
                  <a:tcPr marL="68580" marR="68580" marT="0" marB="0">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2000" i="1">
                          <a:effectLst/>
                          <a:latin typeface="+mn-lt"/>
                          <a:ea typeface="Calibri" panose="020F0502020204030204" pitchFamily="34" charset="0"/>
                        </a:rPr>
                        <a:t>p</a:t>
                      </a:r>
                      <a:endParaRPr lang="fr-FR" sz="2000">
                        <a:effectLst/>
                        <a:latin typeface="+mn-lt"/>
                        <a:ea typeface="Calibri" panose="020F0502020204030204" pitchFamily="34" charset="0"/>
                      </a:endParaRPr>
                    </a:p>
                  </a:txBody>
                  <a:tcPr marL="68580" marR="68580" marT="0" marB="0">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507771388"/>
                  </a:ext>
                </a:extLst>
              </a:tr>
              <a:tr h="369329">
                <a:tc vMerge="1">
                  <a:txBody>
                    <a:bodyPr/>
                    <a:lstStyle/>
                    <a:p>
                      <a:endParaRPr lang="fr-FR"/>
                    </a:p>
                  </a:txBody>
                  <a:tcPr/>
                </a:tc>
                <a:tc>
                  <a:txBody>
                    <a:bodyPr/>
                    <a:lstStyle/>
                    <a:p>
                      <a:pPr algn="ctr">
                        <a:lnSpc>
                          <a:spcPct val="107000"/>
                        </a:lnSpc>
                        <a:spcAft>
                          <a:spcPts val="0"/>
                        </a:spcAft>
                      </a:pPr>
                      <a:r>
                        <a:rPr lang="en-US" sz="2000">
                          <a:effectLst/>
                          <a:latin typeface="+mn-lt"/>
                          <a:ea typeface="Calibri" panose="020F0502020204030204" pitchFamily="34" charset="0"/>
                        </a:rPr>
                        <a:t> </a:t>
                      </a:r>
                      <a:endParaRPr lang="fr-FR" sz="2000">
                        <a:effectLst/>
                        <a:latin typeface="+mn-lt"/>
                        <a:ea typeface="Calibri" panose="020F0502020204030204" pitchFamily="34" charset="0"/>
                      </a:endParaRPr>
                    </a:p>
                  </a:txBody>
                  <a:tcPr marL="42357" marR="42357"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2000" i="1">
                          <a:effectLst/>
                          <a:latin typeface="+mn-lt"/>
                          <a:ea typeface="Calibri" panose="020F0502020204030204" pitchFamily="34" charset="0"/>
                        </a:rPr>
                        <a:t> </a:t>
                      </a:r>
                      <a:endParaRPr lang="fr-FR" sz="2000">
                        <a:effectLst/>
                        <a:latin typeface="+mn-lt"/>
                        <a:ea typeface="Calibri" panose="020F0502020204030204" pitchFamily="34" charset="0"/>
                      </a:endParaRPr>
                    </a:p>
                  </a:txBody>
                  <a:tcPr marL="42357" marR="42357"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2000" dirty="0">
                          <a:effectLst/>
                          <a:latin typeface="+mn-lt"/>
                          <a:ea typeface="Calibri" panose="020F0502020204030204" pitchFamily="34" charset="0"/>
                        </a:rPr>
                        <a:t> </a:t>
                      </a:r>
                      <a:endParaRPr lang="fr-FR" sz="2000" dirty="0">
                        <a:effectLst/>
                        <a:latin typeface="+mn-lt"/>
                        <a:ea typeface="Calibri" panose="020F0502020204030204" pitchFamily="34" charset="0"/>
                      </a:endParaRPr>
                    </a:p>
                  </a:txBody>
                  <a:tcPr marL="42357" marR="42357"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2000" i="1">
                          <a:effectLst/>
                          <a:latin typeface="+mn-lt"/>
                          <a:ea typeface="Calibri" panose="020F0502020204030204" pitchFamily="34" charset="0"/>
                        </a:rPr>
                        <a:t> </a:t>
                      </a:r>
                      <a:endParaRPr lang="fr-FR" sz="2000">
                        <a:effectLst/>
                        <a:latin typeface="+mn-lt"/>
                        <a:ea typeface="Calibri" panose="020F0502020204030204" pitchFamily="34" charset="0"/>
                      </a:endParaRPr>
                    </a:p>
                  </a:txBody>
                  <a:tcPr marL="42357" marR="42357"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en-US" sz="2000">
                          <a:effectLst/>
                          <a:latin typeface="+mn-lt"/>
                          <a:ea typeface="Calibri" panose="020F0502020204030204" pitchFamily="34" charset="0"/>
                        </a:rPr>
                        <a:t> </a:t>
                      </a:r>
                      <a:endParaRPr lang="fr-FR" sz="2000">
                        <a:effectLst/>
                        <a:latin typeface="+mn-lt"/>
                        <a:ea typeface="Calibri" panose="020F0502020204030204" pitchFamily="34" charset="0"/>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2000" i="1">
                          <a:effectLst/>
                          <a:latin typeface="+mn-lt"/>
                          <a:ea typeface="Calibri" panose="020F0502020204030204" pitchFamily="34" charset="0"/>
                        </a:rPr>
                        <a:t> </a:t>
                      </a:r>
                      <a:endParaRPr lang="fr-FR" sz="2000">
                        <a:effectLst/>
                        <a:latin typeface="+mn-lt"/>
                        <a:ea typeface="Calibri" panose="020F0502020204030204" pitchFamily="34" charset="0"/>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en-US" sz="2000">
                          <a:effectLst/>
                          <a:latin typeface="+mn-lt"/>
                          <a:ea typeface="Calibri" panose="020F0502020204030204" pitchFamily="34" charset="0"/>
                        </a:rPr>
                        <a:t> </a:t>
                      </a:r>
                      <a:endParaRPr lang="fr-FR" sz="2000">
                        <a:effectLst/>
                        <a:latin typeface="+mn-lt"/>
                        <a:ea typeface="Calibri" panose="020F0502020204030204" pitchFamily="34" charset="0"/>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2000" i="1">
                          <a:effectLst/>
                          <a:latin typeface="+mn-lt"/>
                          <a:ea typeface="Calibri" panose="020F0502020204030204" pitchFamily="34" charset="0"/>
                        </a:rPr>
                        <a:t> </a:t>
                      </a:r>
                      <a:endParaRPr lang="fr-FR" sz="2000">
                        <a:effectLst/>
                        <a:latin typeface="+mn-lt"/>
                        <a:ea typeface="Calibri" panose="020F0502020204030204" pitchFamily="34" charset="0"/>
                      </a:endParaRPr>
                    </a:p>
                  </a:txBody>
                  <a:tcPr marL="68580" marR="68580" marT="0" marB="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1876594383"/>
                  </a:ext>
                </a:extLst>
              </a:tr>
              <a:tr h="514342">
                <a:tc>
                  <a:txBody>
                    <a:bodyPr/>
                    <a:lstStyle/>
                    <a:p>
                      <a:pPr algn="just">
                        <a:lnSpc>
                          <a:spcPct val="107000"/>
                        </a:lnSpc>
                        <a:spcAft>
                          <a:spcPts val="0"/>
                        </a:spcAft>
                      </a:pPr>
                      <a:r>
                        <a:rPr lang="fr-FR" sz="2000" b="1">
                          <a:effectLst/>
                          <a:latin typeface="+mn-lt"/>
                          <a:ea typeface="Calibri" panose="020F0502020204030204" pitchFamily="34" charset="0"/>
                        </a:rPr>
                        <a:t>IMC</a:t>
                      </a:r>
                      <a:endParaRPr lang="fr-FR" sz="2000">
                        <a:effectLst/>
                        <a:latin typeface="+mn-lt"/>
                        <a:ea typeface="Calibri" panose="020F0502020204030204" pitchFamily="34" charset="0"/>
                      </a:endParaRPr>
                    </a:p>
                  </a:txBody>
                  <a:tcPr marL="42357" marR="42357"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0,865</a:t>
                      </a:r>
                    </a:p>
                  </a:txBody>
                  <a:tcPr marL="42357" marR="42357" marT="0" marB="0">
                    <a:lnL>
                      <a:noFill/>
                    </a:lnL>
                    <a:lnR>
                      <a:noFill/>
                    </a:lnR>
                    <a:lnT>
                      <a:noFill/>
                    </a:lnT>
                    <a:lnB>
                      <a:noFill/>
                    </a:lnB>
                  </a:tcPr>
                </a:tc>
                <a:tc>
                  <a:txBody>
                    <a:bodyPr/>
                    <a:lstStyle/>
                    <a:p>
                      <a:pPr algn="ctr">
                        <a:lnSpc>
                          <a:spcPct val="107000"/>
                        </a:lnSpc>
                        <a:spcAft>
                          <a:spcPts val="0"/>
                        </a:spcAft>
                      </a:pPr>
                      <a:r>
                        <a:rPr lang="fr-FR" sz="2000" b="1">
                          <a:effectLst/>
                          <a:latin typeface="+mn-lt"/>
                          <a:ea typeface="Calibri" panose="020F0502020204030204" pitchFamily="34" charset="0"/>
                        </a:rPr>
                        <a:t>&lt;0,001</a:t>
                      </a:r>
                      <a:endParaRPr lang="fr-FR" sz="2000">
                        <a:effectLst/>
                        <a:latin typeface="+mn-lt"/>
                        <a:ea typeface="Calibri" panose="020F0502020204030204" pitchFamily="34" charset="0"/>
                      </a:endParaRPr>
                    </a:p>
                  </a:txBody>
                  <a:tcPr marL="42357" marR="42357"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0,160</a:t>
                      </a:r>
                    </a:p>
                  </a:txBody>
                  <a:tcPr marL="42357" marR="42357" marT="0" marB="0">
                    <a:lnL>
                      <a:noFill/>
                    </a:lnL>
                    <a:lnR>
                      <a:noFill/>
                    </a:lnR>
                    <a:lnT>
                      <a:noFill/>
                    </a:lnT>
                    <a:lnB>
                      <a:noFill/>
                    </a:lnB>
                  </a:tcPr>
                </a:tc>
                <a:tc>
                  <a:txBody>
                    <a:bodyPr/>
                    <a:lstStyle/>
                    <a:p>
                      <a:pPr algn="ctr">
                        <a:lnSpc>
                          <a:spcPct val="107000"/>
                        </a:lnSpc>
                        <a:spcAft>
                          <a:spcPts val="0"/>
                        </a:spcAft>
                      </a:pPr>
                      <a:r>
                        <a:rPr lang="fr-FR" sz="2000" dirty="0">
                          <a:effectLst/>
                          <a:latin typeface="+mn-lt"/>
                          <a:ea typeface="Calibri" panose="020F0502020204030204" pitchFamily="34" charset="0"/>
                        </a:rPr>
                        <a:t>0,325</a:t>
                      </a:r>
                    </a:p>
                  </a:txBody>
                  <a:tcPr marL="42357" marR="42357" marT="0" marB="0">
                    <a:lnL>
                      <a:noFill/>
                    </a:lnL>
                    <a:lnR>
                      <a:noFill/>
                    </a:lnR>
                    <a:lnT>
                      <a:noFill/>
                    </a:lnT>
                    <a:lnB>
                      <a:noFill/>
                    </a:lnB>
                  </a:tcPr>
                </a:tc>
                <a:tc>
                  <a:txBody>
                    <a:bodyPr/>
                    <a:lstStyle/>
                    <a:p>
                      <a:pPr algn="ctr">
                        <a:lnSpc>
                          <a:spcPct val="107000"/>
                        </a:lnSpc>
                        <a:spcAft>
                          <a:spcPts val="0"/>
                        </a:spcAft>
                      </a:pPr>
                      <a:r>
                        <a:rPr lang="fr-FR" sz="2000" dirty="0">
                          <a:effectLst/>
                          <a:latin typeface="+mn-lt"/>
                          <a:ea typeface="Calibri" panose="020F0502020204030204" pitchFamily="34" charset="0"/>
                        </a:rPr>
                        <a:t>0,505</a:t>
                      </a:r>
                    </a:p>
                  </a:txBody>
                  <a:tcPr marL="68580" marR="68580" marT="0" marB="0">
                    <a:lnL>
                      <a:noFill/>
                    </a:lnL>
                    <a:lnR>
                      <a:noFill/>
                    </a:lnR>
                    <a:lnT>
                      <a:noFill/>
                    </a:lnT>
                    <a:lnB>
                      <a:noFill/>
                    </a:lnB>
                  </a:tcPr>
                </a:tc>
                <a:tc>
                  <a:txBody>
                    <a:bodyPr/>
                    <a:lstStyle/>
                    <a:p>
                      <a:pPr algn="ctr">
                        <a:lnSpc>
                          <a:spcPct val="107000"/>
                        </a:lnSpc>
                        <a:spcAft>
                          <a:spcPts val="0"/>
                        </a:spcAft>
                      </a:pPr>
                      <a:r>
                        <a:rPr lang="fr-FR" sz="2000" b="1" dirty="0">
                          <a:effectLst/>
                          <a:latin typeface="+mn-lt"/>
                          <a:ea typeface="Calibri" panose="020F0502020204030204" pitchFamily="34" charset="0"/>
                        </a:rPr>
                        <a:t>0,000</a:t>
                      </a:r>
                      <a:endParaRPr lang="fr-FR" sz="2000" dirty="0">
                        <a:effectLst/>
                        <a:latin typeface="+mn-lt"/>
                        <a:ea typeface="Calibri" panose="020F0502020204030204" pitchFamily="34" charset="0"/>
                      </a:endParaRPr>
                    </a:p>
                  </a:txBody>
                  <a:tcPr marL="68580" marR="68580"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0,436</a:t>
                      </a:r>
                    </a:p>
                  </a:txBody>
                  <a:tcPr marL="68580" marR="68580" marT="0" marB="0">
                    <a:lnL>
                      <a:noFill/>
                    </a:lnL>
                    <a:lnR>
                      <a:noFill/>
                    </a:lnR>
                    <a:lnT>
                      <a:noFill/>
                    </a:lnT>
                    <a:lnB>
                      <a:noFill/>
                    </a:lnB>
                  </a:tcPr>
                </a:tc>
                <a:tc>
                  <a:txBody>
                    <a:bodyPr/>
                    <a:lstStyle/>
                    <a:p>
                      <a:pPr algn="ctr">
                        <a:lnSpc>
                          <a:spcPct val="107000"/>
                        </a:lnSpc>
                        <a:spcAft>
                          <a:spcPts val="0"/>
                        </a:spcAft>
                      </a:pPr>
                      <a:r>
                        <a:rPr lang="fr-FR" sz="2000" b="1">
                          <a:effectLst/>
                          <a:latin typeface="+mn-lt"/>
                          <a:ea typeface="Calibri" panose="020F0502020204030204" pitchFamily="34" charset="0"/>
                        </a:rPr>
                        <a:t>0,007</a:t>
                      </a:r>
                      <a:endParaRPr lang="fr-FR" sz="2000">
                        <a:effectLst/>
                        <a:latin typeface="+mn-lt"/>
                        <a:ea typeface="Calibri" panose="020F0502020204030204" pitchFamily="34" charset="0"/>
                      </a:endParaRPr>
                    </a:p>
                  </a:txBody>
                  <a:tcPr marL="68580" marR="68580" marT="0" marB="0">
                    <a:lnL>
                      <a:noFill/>
                    </a:lnL>
                    <a:lnR>
                      <a:noFill/>
                    </a:lnR>
                    <a:lnT>
                      <a:noFill/>
                    </a:lnT>
                    <a:lnB>
                      <a:noFill/>
                    </a:lnB>
                  </a:tcPr>
                </a:tc>
                <a:extLst>
                  <a:ext uri="{0D108BD9-81ED-4DB2-BD59-A6C34878D82A}">
                    <a16:rowId xmlns="" xmlns:a16="http://schemas.microsoft.com/office/drawing/2014/main" val="2550632807"/>
                  </a:ext>
                </a:extLst>
              </a:tr>
              <a:tr h="477432">
                <a:tc>
                  <a:txBody>
                    <a:bodyPr/>
                    <a:lstStyle/>
                    <a:p>
                      <a:pPr algn="just">
                        <a:lnSpc>
                          <a:spcPct val="107000"/>
                        </a:lnSpc>
                        <a:spcAft>
                          <a:spcPts val="0"/>
                        </a:spcAft>
                      </a:pPr>
                      <a:r>
                        <a:rPr lang="fr-FR" sz="2000" b="1" dirty="0">
                          <a:effectLst/>
                          <a:latin typeface="+mn-lt"/>
                          <a:ea typeface="Calibri" panose="020F0502020204030204" pitchFamily="34" charset="0"/>
                        </a:rPr>
                        <a:t>TT</a:t>
                      </a:r>
                      <a:endParaRPr lang="fr-FR" sz="2000" dirty="0">
                        <a:effectLst/>
                        <a:latin typeface="+mn-lt"/>
                        <a:ea typeface="Calibri" panose="020F0502020204030204" pitchFamily="34" charset="0"/>
                      </a:endParaRPr>
                    </a:p>
                  </a:txBody>
                  <a:tcPr marL="42357" marR="42357" marT="0" marB="0">
                    <a:lnL>
                      <a:noFill/>
                    </a:lnL>
                    <a:lnR>
                      <a:noFill/>
                    </a:lnR>
                    <a:lnT>
                      <a:noFill/>
                    </a:lnT>
                    <a:lnB>
                      <a:noFill/>
                    </a:lnB>
                  </a:tcPr>
                </a:tc>
                <a:tc>
                  <a:txBody>
                    <a:bodyPr/>
                    <a:lstStyle/>
                    <a:p>
                      <a:pPr algn="ctr">
                        <a:lnSpc>
                          <a:spcPct val="107000"/>
                        </a:lnSpc>
                        <a:spcAft>
                          <a:spcPts val="0"/>
                        </a:spcAft>
                      </a:pPr>
                      <a:r>
                        <a:rPr lang="fr-FR" sz="2000" dirty="0">
                          <a:effectLst/>
                          <a:latin typeface="+mn-lt"/>
                          <a:ea typeface="Calibri" panose="020F0502020204030204" pitchFamily="34" charset="0"/>
                        </a:rPr>
                        <a:t>-0,634</a:t>
                      </a:r>
                    </a:p>
                  </a:txBody>
                  <a:tcPr marL="42357" marR="42357" marT="0" marB="0">
                    <a:lnL>
                      <a:noFill/>
                    </a:lnL>
                    <a:lnR>
                      <a:noFill/>
                    </a:lnR>
                    <a:lnT>
                      <a:noFill/>
                    </a:lnT>
                    <a:lnB>
                      <a:noFill/>
                    </a:lnB>
                  </a:tcPr>
                </a:tc>
                <a:tc>
                  <a:txBody>
                    <a:bodyPr/>
                    <a:lstStyle/>
                    <a:p>
                      <a:pPr algn="ctr">
                        <a:lnSpc>
                          <a:spcPct val="107000"/>
                        </a:lnSpc>
                        <a:spcAft>
                          <a:spcPts val="0"/>
                        </a:spcAft>
                      </a:pPr>
                      <a:r>
                        <a:rPr lang="fr-FR" sz="2000" b="1">
                          <a:effectLst/>
                          <a:latin typeface="+mn-lt"/>
                          <a:ea typeface="Calibri" panose="020F0502020204030204" pitchFamily="34" charset="0"/>
                        </a:rPr>
                        <a:t>&lt;0,001</a:t>
                      </a:r>
                      <a:endParaRPr lang="fr-FR" sz="2000">
                        <a:effectLst/>
                        <a:latin typeface="+mn-lt"/>
                        <a:ea typeface="Calibri" panose="020F0502020204030204" pitchFamily="34" charset="0"/>
                      </a:endParaRPr>
                    </a:p>
                  </a:txBody>
                  <a:tcPr marL="42357" marR="42357" marT="0" marB="0">
                    <a:lnL>
                      <a:noFill/>
                    </a:lnL>
                    <a:lnR>
                      <a:noFill/>
                    </a:lnR>
                    <a:lnT>
                      <a:noFill/>
                    </a:lnT>
                    <a:lnB>
                      <a:noFill/>
                    </a:lnB>
                  </a:tcPr>
                </a:tc>
                <a:tc>
                  <a:txBody>
                    <a:bodyPr/>
                    <a:lstStyle/>
                    <a:p>
                      <a:pPr algn="ctr">
                        <a:lnSpc>
                          <a:spcPct val="107000"/>
                        </a:lnSpc>
                        <a:spcAft>
                          <a:spcPts val="0"/>
                        </a:spcAft>
                      </a:pPr>
                      <a:r>
                        <a:rPr lang="fr-FR" sz="2000" dirty="0">
                          <a:effectLst/>
                          <a:latin typeface="+mn-lt"/>
                          <a:ea typeface="Calibri" panose="020F0502020204030204" pitchFamily="34" charset="0"/>
                        </a:rPr>
                        <a:t>-0,515</a:t>
                      </a:r>
                    </a:p>
                  </a:txBody>
                  <a:tcPr marL="42357" marR="42357" marT="0" marB="0">
                    <a:lnL>
                      <a:noFill/>
                    </a:lnL>
                    <a:lnR>
                      <a:noFill/>
                    </a:lnR>
                    <a:lnT>
                      <a:noFill/>
                    </a:lnT>
                    <a:lnB>
                      <a:noFill/>
                    </a:lnB>
                  </a:tcPr>
                </a:tc>
                <a:tc>
                  <a:txBody>
                    <a:bodyPr/>
                    <a:lstStyle/>
                    <a:p>
                      <a:pPr algn="ctr">
                        <a:lnSpc>
                          <a:spcPct val="107000"/>
                        </a:lnSpc>
                        <a:spcAft>
                          <a:spcPts val="0"/>
                        </a:spcAft>
                      </a:pPr>
                      <a:r>
                        <a:rPr lang="fr-FR" sz="2000" b="1">
                          <a:effectLst/>
                          <a:latin typeface="+mn-lt"/>
                          <a:ea typeface="Calibri" panose="020F0502020204030204" pitchFamily="34" charset="0"/>
                        </a:rPr>
                        <a:t>0,002</a:t>
                      </a:r>
                      <a:endParaRPr lang="fr-FR" sz="2000">
                        <a:effectLst/>
                        <a:latin typeface="+mn-lt"/>
                        <a:ea typeface="Calibri" panose="020F0502020204030204" pitchFamily="34" charset="0"/>
                      </a:endParaRPr>
                    </a:p>
                  </a:txBody>
                  <a:tcPr marL="42357" marR="42357"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-0,022</a:t>
                      </a:r>
                    </a:p>
                  </a:txBody>
                  <a:tcPr marL="68580" marR="68580"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0,888</a:t>
                      </a:r>
                    </a:p>
                  </a:txBody>
                  <a:tcPr marL="68580" marR="68580"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-0,040</a:t>
                      </a:r>
                    </a:p>
                  </a:txBody>
                  <a:tcPr marL="68580" marR="68580"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0,805</a:t>
                      </a:r>
                    </a:p>
                  </a:txBody>
                  <a:tcPr marL="68580" marR="68580" marT="0" marB="0">
                    <a:lnL>
                      <a:noFill/>
                    </a:lnL>
                    <a:lnR>
                      <a:noFill/>
                    </a:lnR>
                    <a:lnT>
                      <a:noFill/>
                    </a:lnT>
                    <a:lnB>
                      <a:noFill/>
                    </a:lnB>
                  </a:tcPr>
                </a:tc>
                <a:extLst>
                  <a:ext uri="{0D108BD9-81ED-4DB2-BD59-A6C34878D82A}">
                    <a16:rowId xmlns="" xmlns:a16="http://schemas.microsoft.com/office/drawing/2014/main" val="835200796"/>
                  </a:ext>
                </a:extLst>
              </a:tr>
              <a:tr h="340626">
                <a:tc>
                  <a:txBody>
                    <a:bodyPr/>
                    <a:lstStyle/>
                    <a:p>
                      <a:pPr algn="just">
                        <a:lnSpc>
                          <a:spcPct val="107000"/>
                        </a:lnSpc>
                        <a:spcAft>
                          <a:spcPts val="0"/>
                        </a:spcAft>
                      </a:pPr>
                      <a:r>
                        <a:rPr lang="fr-FR" sz="2000" b="1">
                          <a:effectLst/>
                          <a:latin typeface="+mn-lt"/>
                          <a:ea typeface="Calibri" panose="020F0502020204030204" pitchFamily="34" charset="0"/>
                        </a:rPr>
                        <a:t>Model 2</a:t>
                      </a:r>
                      <a:endParaRPr lang="fr-FR" sz="2000">
                        <a:effectLst/>
                        <a:latin typeface="+mn-lt"/>
                        <a:ea typeface="Calibri" panose="020F0502020204030204" pitchFamily="34" charset="0"/>
                      </a:endParaRPr>
                    </a:p>
                  </a:txBody>
                  <a:tcPr marL="42357" marR="42357"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 </a:t>
                      </a:r>
                    </a:p>
                  </a:txBody>
                  <a:tcPr marL="42357" marR="42357" marT="0" marB="0">
                    <a:lnL>
                      <a:noFill/>
                    </a:lnL>
                    <a:lnR>
                      <a:noFill/>
                    </a:lnR>
                    <a:lnT>
                      <a:noFill/>
                    </a:lnT>
                    <a:lnB>
                      <a:noFill/>
                    </a:lnB>
                  </a:tcPr>
                </a:tc>
                <a:tc>
                  <a:txBody>
                    <a:bodyPr/>
                    <a:lstStyle/>
                    <a:p>
                      <a:pPr algn="ctr">
                        <a:lnSpc>
                          <a:spcPct val="107000"/>
                        </a:lnSpc>
                        <a:spcAft>
                          <a:spcPts val="0"/>
                        </a:spcAft>
                      </a:pPr>
                      <a:r>
                        <a:rPr lang="fr-FR" sz="2000" dirty="0">
                          <a:effectLst/>
                          <a:latin typeface="+mn-lt"/>
                          <a:ea typeface="Calibri" panose="020F0502020204030204" pitchFamily="34" charset="0"/>
                        </a:rPr>
                        <a:t> </a:t>
                      </a:r>
                    </a:p>
                  </a:txBody>
                  <a:tcPr marL="42357" marR="42357" marT="0" marB="0">
                    <a:lnL>
                      <a:noFill/>
                    </a:lnL>
                    <a:lnR>
                      <a:noFill/>
                    </a:lnR>
                    <a:lnT>
                      <a:noFill/>
                    </a:lnT>
                    <a:lnB>
                      <a:noFill/>
                    </a:lnB>
                  </a:tcPr>
                </a:tc>
                <a:tc>
                  <a:txBody>
                    <a:bodyPr/>
                    <a:lstStyle/>
                    <a:p>
                      <a:pPr algn="ctr">
                        <a:lnSpc>
                          <a:spcPct val="107000"/>
                        </a:lnSpc>
                        <a:spcAft>
                          <a:spcPts val="0"/>
                        </a:spcAft>
                      </a:pPr>
                      <a:r>
                        <a:rPr lang="fr-FR" sz="2000" dirty="0">
                          <a:effectLst/>
                          <a:latin typeface="+mn-lt"/>
                          <a:ea typeface="Calibri" panose="020F0502020204030204" pitchFamily="34" charset="0"/>
                        </a:rPr>
                        <a:t> </a:t>
                      </a:r>
                    </a:p>
                  </a:txBody>
                  <a:tcPr marL="42357" marR="42357" marT="0" marB="0">
                    <a:lnL>
                      <a:noFill/>
                    </a:lnL>
                    <a:lnR>
                      <a:noFill/>
                    </a:lnR>
                    <a:lnT>
                      <a:noFill/>
                    </a:lnT>
                    <a:lnB>
                      <a:noFill/>
                    </a:lnB>
                  </a:tcPr>
                </a:tc>
                <a:tc>
                  <a:txBody>
                    <a:bodyPr/>
                    <a:lstStyle/>
                    <a:p>
                      <a:pPr algn="ctr">
                        <a:lnSpc>
                          <a:spcPct val="107000"/>
                        </a:lnSpc>
                        <a:spcAft>
                          <a:spcPts val="0"/>
                        </a:spcAft>
                      </a:pPr>
                      <a:r>
                        <a:rPr lang="fr-FR" sz="2000" dirty="0">
                          <a:effectLst/>
                          <a:latin typeface="+mn-lt"/>
                          <a:ea typeface="Calibri" panose="020F0502020204030204" pitchFamily="34" charset="0"/>
                        </a:rPr>
                        <a:t> </a:t>
                      </a:r>
                    </a:p>
                  </a:txBody>
                  <a:tcPr marL="42357" marR="42357"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 </a:t>
                      </a:r>
                    </a:p>
                  </a:txBody>
                  <a:tcPr marL="68580" marR="68580"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 </a:t>
                      </a:r>
                    </a:p>
                  </a:txBody>
                  <a:tcPr marL="68580" marR="68580"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 </a:t>
                      </a:r>
                    </a:p>
                  </a:txBody>
                  <a:tcPr marL="68580" marR="68580"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 </a:t>
                      </a:r>
                    </a:p>
                  </a:txBody>
                  <a:tcPr marL="68580" marR="68580" marT="0" marB="0">
                    <a:lnL>
                      <a:noFill/>
                    </a:lnL>
                    <a:lnR>
                      <a:noFill/>
                    </a:lnR>
                    <a:lnT>
                      <a:noFill/>
                    </a:lnT>
                    <a:lnB>
                      <a:noFill/>
                    </a:lnB>
                  </a:tcPr>
                </a:tc>
                <a:extLst>
                  <a:ext uri="{0D108BD9-81ED-4DB2-BD59-A6C34878D82A}">
                    <a16:rowId xmlns="" xmlns:a16="http://schemas.microsoft.com/office/drawing/2014/main" val="2549489909"/>
                  </a:ext>
                </a:extLst>
              </a:tr>
              <a:tr h="565276">
                <a:tc>
                  <a:txBody>
                    <a:bodyPr/>
                    <a:lstStyle/>
                    <a:p>
                      <a:pPr algn="just">
                        <a:lnSpc>
                          <a:spcPct val="107000"/>
                        </a:lnSpc>
                        <a:spcAft>
                          <a:spcPts val="0"/>
                        </a:spcAft>
                      </a:pPr>
                      <a:r>
                        <a:rPr lang="fr-FR" sz="2000" b="1">
                          <a:effectLst/>
                          <a:latin typeface="+mn-lt"/>
                          <a:ea typeface="Calibri" panose="020F0502020204030204" pitchFamily="34" charset="0"/>
                        </a:rPr>
                        <a:t>IMC</a:t>
                      </a:r>
                      <a:endParaRPr lang="fr-FR" sz="2000">
                        <a:effectLst/>
                        <a:latin typeface="+mn-lt"/>
                        <a:ea typeface="Calibri" panose="020F0502020204030204" pitchFamily="34" charset="0"/>
                      </a:endParaRPr>
                    </a:p>
                  </a:txBody>
                  <a:tcPr marL="42357" marR="42357"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0,866</a:t>
                      </a:r>
                    </a:p>
                  </a:txBody>
                  <a:tcPr marL="42357" marR="42357" marT="0" marB="0">
                    <a:lnL>
                      <a:noFill/>
                    </a:lnL>
                    <a:lnR>
                      <a:noFill/>
                    </a:lnR>
                    <a:lnT>
                      <a:noFill/>
                    </a:lnT>
                    <a:lnB>
                      <a:noFill/>
                    </a:lnB>
                  </a:tcPr>
                </a:tc>
                <a:tc>
                  <a:txBody>
                    <a:bodyPr/>
                    <a:lstStyle/>
                    <a:p>
                      <a:pPr algn="ctr">
                        <a:lnSpc>
                          <a:spcPct val="107000"/>
                        </a:lnSpc>
                        <a:spcAft>
                          <a:spcPts val="0"/>
                        </a:spcAft>
                      </a:pPr>
                      <a:r>
                        <a:rPr lang="fr-FR" sz="2000" b="1" dirty="0">
                          <a:effectLst/>
                          <a:latin typeface="+mn-lt"/>
                          <a:ea typeface="Calibri" panose="020F0502020204030204" pitchFamily="34" charset="0"/>
                        </a:rPr>
                        <a:t>&lt;0,001</a:t>
                      </a:r>
                      <a:endParaRPr lang="fr-FR" sz="2000" dirty="0">
                        <a:effectLst/>
                        <a:latin typeface="+mn-lt"/>
                        <a:ea typeface="Calibri" panose="020F0502020204030204" pitchFamily="34" charset="0"/>
                      </a:endParaRPr>
                    </a:p>
                  </a:txBody>
                  <a:tcPr marL="42357" marR="42357" marT="0" marB="0">
                    <a:lnL>
                      <a:noFill/>
                    </a:lnL>
                    <a:lnR>
                      <a:noFill/>
                    </a:lnR>
                    <a:lnT>
                      <a:noFill/>
                    </a:lnT>
                    <a:lnB>
                      <a:noFill/>
                    </a:lnB>
                  </a:tcPr>
                </a:tc>
                <a:tc>
                  <a:txBody>
                    <a:bodyPr/>
                    <a:lstStyle/>
                    <a:p>
                      <a:pPr algn="ctr">
                        <a:lnSpc>
                          <a:spcPct val="107000"/>
                        </a:lnSpc>
                        <a:spcAft>
                          <a:spcPts val="0"/>
                        </a:spcAft>
                      </a:pPr>
                      <a:r>
                        <a:rPr lang="fr-FR" sz="2000" dirty="0">
                          <a:effectLst/>
                          <a:latin typeface="+mn-lt"/>
                          <a:ea typeface="Calibri" panose="020F0502020204030204" pitchFamily="34" charset="0"/>
                        </a:rPr>
                        <a:t>0,082</a:t>
                      </a:r>
                    </a:p>
                  </a:txBody>
                  <a:tcPr marL="42357" marR="42357"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0,658</a:t>
                      </a:r>
                    </a:p>
                  </a:txBody>
                  <a:tcPr marL="42357" marR="42357"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0,493</a:t>
                      </a:r>
                    </a:p>
                  </a:txBody>
                  <a:tcPr marL="68580" marR="68580" marT="0" marB="0">
                    <a:lnL>
                      <a:noFill/>
                    </a:lnL>
                    <a:lnR>
                      <a:noFill/>
                    </a:lnR>
                    <a:lnT>
                      <a:noFill/>
                    </a:lnT>
                    <a:lnB>
                      <a:noFill/>
                    </a:lnB>
                  </a:tcPr>
                </a:tc>
                <a:tc>
                  <a:txBody>
                    <a:bodyPr/>
                    <a:lstStyle/>
                    <a:p>
                      <a:pPr algn="ctr">
                        <a:lnSpc>
                          <a:spcPct val="107000"/>
                        </a:lnSpc>
                        <a:spcAft>
                          <a:spcPts val="0"/>
                        </a:spcAft>
                      </a:pPr>
                      <a:r>
                        <a:rPr lang="fr-FR" sz="2000" b="1">
                          <a:effectLst/>
                          <a:latin typeface="+mn-lt"/>
                          <a:ea typeface="Calibri" panose="020F0502020204030204" pitchFamily="34" charset="0"/>
                        </a:rPr>
                        <a:t>0,009</a:t>
                      </a:r>
                      <a:endParaRPr lang="fr-FR" sz="2000">
                        <a:effectLst/>
                        <a:latin typeface="+mn-lt"/>
                        <a:ea typeface="Calibri" panose="020F0502020204030204" pitchFamily="34" charset="0"/>
                      </a:endParaRPr>
                    </a:p>
                  </a:txBody>
                  <a:tcPr marL="68580" marR="68580" marT="0" marB="0">
                    <a:lnL>
                      <a:noFill/>
                    </a:lnL>
                    <a:lnR>
                      <a:noFill/>
                    </a:lnR>
                    <a:lnT>
                      <a:noFill/>
                    </a:lnT>
                    <a:lnB>
                      <a:noFill/>
                    </a:lnB>
                  </a:tcPr>
                </a:tc>
                <a:tc>
                  <a:txBody>
                    <a:bodyPr/>
                    <a:lstStyle/>
                    <a:p>
                      <a:pPr algn="ctr">
                        <a:lnSpc>
                          <a:spcPct val="107000"/>
                        </a:lnSpc>
                        <a:spcAft>
                          <a:spcPts val="0"/>
                        </a:spcAft>
                      </a:pPr>
                      <a:r>
                        <a:rPr lang="fr-FR" sz="2000" dirty="0">
                          <a:effectLst/>
                          <a:latin typeface="+mn-lt"/>
                          <a:ea typeface="Calibri" panose="020F0502020204030204" pitchFamily="34" charset="0"/>
                        </a:rPr>
                        <a:t>0,176</a:t>
                      </a:r>
                    </a:p>
                  </a:txBody>
                  <a:tcPr marL="68580" marR="68580" marT="0" marB="0">
                    <a:lnL>
                      <a:noFill/>
                    </a:lnL>
                    <a:lnR>
                      <a:noFill/>
                    </a:lnR>
                    <a:lnT>
                      <a:noFill/>
                    </a:lnT>
                    <a:lnB>
                      <a:noFill/>
                    </a:lnB>
                  </a:tcPr>
                </a:tc>
                <a:tc>
                  <a:txBody>
                    <a:bodyPr/>
                    <a:lstStyle/>
                    <a:p>
                      <a:pPr algn="ctr">
                        <a:lnSpc>
                          <a:spcPct val="107000"/>
                        </a:lnSpc>
                        <a:spcAft>
                          <a:spcPts val="0"/>
                        </a:spcAft>
                      </a:pPr>
                      <a:r>
                        <a:rPr lang="fr-FR" sz="2000" dirty="0">
                          <a:effectLst/>
                          <a:latin typeface="+mn-lt"/>
                          <a:ea typeface="Calibri" panose="020F0502020204030204" pitchFamily="34" charset="0"/>
                        </a:rPr>
                        <a:t>0,379</a:t>
                      </a:r>
                    </a:p>
                  </a:txBody>
                  <a:tcPr marL="68580" marR="68580" marT="0" marB="0">
                    <a:lnL>
                      <a:noFill/>
                    </a:lnL>
                    <a:lnR>
                      <a:noFill/>
                    </a:lnR>
                    <a:lnT>
                      <a:noFill/>
                    </a:lnT>
                    <a:lnB>
                      <a:noFill/>
                    </a:lnB>
                  </a:tcPr>
                </a:tc>
                <a:extLst>
                  <a:ext uri="{0D108BD9-81ED-4DB2-BD59-A6C34878D82A}">
                    <a16:rowId xmlns="" xmlns:a16="http://schemas.microsoft.com/office/drawing/2014/main" val="1885048106"/>
                  </a:ext>
                </a:extLst>
              </a:tr>
              <a:tr h="565276">
                <a:tc>
                  <a:txBody>
                    <a:bodyPr/>
                    <a:lstStyle/>
                    <a:p>
                      <a:pPr algn="just">
                        <a:lnSpc>
                          <a:spcPct val="107000"/>
                        </a:lnSpc>
                        <a:spcAft>
                          <a:spcPts val="0"/>
                        </a:spcAft>
                      </a:pPr>
                      <a:r>
                        <a:rPr lang="fr-FR" sz="2000" b="1" dirty="0">
                          <a:effectLst/>
                          <a:latin typeface="+mn-lt"/>
                          <a:ea typeface="Calibri" panose="020F0502020204030204" pitchFamily="34" charset="0"/>
                        </a:rPr>
                        <a:t>TT</a:t>
                      </a:r>
                      <a:endParaRPr lang="fr-FR" sz="2000" dirty="0">
                        <a:effectLst/>
                        <a:latin typeface="+mn-lt"/>
                        <a:ea typeface="Calibri" panose="020F0502020204030204" pitchFamily="34" charset="0"/>
                      </a:endParaRPr>
                    </a:p>
                  </a:txBody>
                  <a:tcPr marL="42357" marR="42357"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-0,570</a:t>
                      </a:r>
                    </a:p>
                  </a:txBody>
                  <a:tcPr marL="42357" marR="42357" marT="0" marB="0">
                    <a:lnL>
                      <a:noFill/>
                    </a:lnL>
                    <a:lnR>
                      <a:noFill/>
                    </a:lnR>
                    <a:lnT>
                      <a:noFill/>
                    </a:lnT>
                    <a:lnB>
                      <a:noFill/>
                    </a:lnB>
                  </a:tcPr>
                </a:tc>
                <a:tc>
                  <a:txBody>
                    <a:bodyPr/>
                    <a:lstStyle/>
                    <a:p>
                      <a:pPr algn="ctr">
                        <a:lnSpc>
                          <a:spcPct val="107000"/>
                        </a:lnSpc>
                        <a:spcAft>
                          <a:spcPts val="0"/>
                        </a:spcAft>
                      </a:pPr>
                      <a:r>
                        <a:rPr lang="fr-FR" sz="2000" b="1">
                          <a:effectLst/>
                          <a:latin typeface="+mn-lt"/>
                          <a:ea typeface="Calibri" panose="020F0502020204030204" pitchFamily="34" charset="0"/>
                        </a:rPr>
                        <a:t>0,001</a:t>
                      </a:r>
                      <a:endParaRPr lang="fr-FR" sz="2000">
                        <a:effectLst/>
                        <a:latin typeface="+mn-lt"/>
                        <a:ea typeface="Calibri" panose="020F0502020204030204" pitchFamily="34" charset="0"/>
                      </a:endParaRPr>
                    </a:p>
                  </a:txBody>
                  <a:tcPr marL="42357" marR="42357"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-0,203</a:t>
                      </a:r>
                    </a:p>
                  </a:txBody>
                  <a:tcPr marL="42357" marR="42357"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0,213</a:t>
                      </a:r>
                    </a:p>
                  </a:txBody>
                  <a:tcPr marL="42357" marR="42357"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-0,198</a:t>
                      </a:r>
                    </a:p>
                  </a:txBody>
                  <a:tcPr marL="68580" marR="68580"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0,227</a:t>
                      </a:r>
                    </a:p>
                  </a:txBody>
                  <a:tcPr marL="68580" marR="68580"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-0,165</a:t>
                      </a:r>
                    </a:p>
                  </a:txBody>
                  <a:tcPr marL="68580" marR="68580"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0,341</a:t>
                      </a:r>
                    </a:p>
                  </a:txBody>
                  <a:tcPr marL="68580" marR="68580" marT="0" marB="0">
                    <a:lnL>
                      <a:noFill/>
                    </a:lnL>
                    <a:lnR>
                      <a:noFill/>
                    </a:lnR>
                    <a:lnT>
                      <a:noFill/>
                    </a:lnT>
                    <a:lnB>
                      <a:noFill/>
                    </a:lnB>
                  </a:tcPr>
                </a:tc>
                <a:extLst>
                  <a:ext uri="{0D108BD9-81ED-4DB2-BD59-A6C34878D82A}">
                    <a16:rowId xmlns="" xmlns:a16="http://schemas.microsoft.com/office/drawing/2014/main" val="3233278134"/>
                  </a:ext>
                </a:extLst>
              </a:tr>
              <a:tr h="565276">
                <a:tc>
                  <a:txBody>
                    <a:bodyPr/>
                    <a:lstStyle/>
                    <a:p>
                      <a:pPr algn="just">
                        <a:lnSpc>
                          <a:spcPct val="107000"/>
                        </a:lnSpc>
                        <a:spcAft>
                          <a:spcPts val="0"/>
                        </a:spcAft>
                      </a:pPr>
                      <a:r>
                        <a:rPr lang="fr-FR" sz="2000" b="1">
                          <a:effectLst/>
                          <a:latin typeface="+mn-lt"/>
                          <a:ea typeface="Calibri" panose="020F0502020204030204" pitchFamily="34" charset="0"/>
                        </a:rPr>
                        <a:t>Age</a:t>
                      </a:r>
                      <a:endParaRPr lang="fr-FR" sz="2000">
                        <a:effectLst/>
                        <a:latin typeface="+mn-lt"/>
                        <a:ea typeface="Calibri" panose="020F0502020204030204" pitchFamily="34" charset="0"/>
                      </a:endParaRPr>
                    </a:p>
                  </a:txBody>
                  <a:tcPr marL="42357" marR="42357"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-0,113</a:t>
                      </a:r>
                    </a:p>
                  </a:txBody>
                  <a:tcPr marL="42357" marR="42357"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0,201</a:t>
                      </a:r>
                    </a:p>
                  </a:txBody>
                  <a:tcPr marL="42357" marR="42357"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-0,371</a:t>
                      </a:r>
                    </a:p>
                  </a:txBody>
                  <a:tcPr marL="42357" marR="42357" marT="0" marB="0">
                    <a:lnL>
                      <a:noFill/>
                    </a:lnL>
                    <a:lnR>
                      <a:noFill/>
                    </a:lnR>
                    <a:lnT>
                      <a:noFill/>
                    </a:lnT>
                    <a:lnB>
                      <a:noFill/>
                    </a:lnB>
                  </a:tcPr>
                </a:tc>
                <a:tc>
                  <a:txBody>
                    <a:bodyPr/>
                    <a:lstStyle/>
                    <a:p>
                      <a:pPr algn="ctr">
                        <a:lnSpc>
                          <a:spcPct val="107000"/>
                        </a:lnSpc>
                        <a:spcAft>
                          <a:spcPts val="0"/>
                        </a:spcAft>
                      </a:pPr>
                      <a:r>
                        <a:rPr lang="fr-FR" sz="2000" b="1" dirty="0">
                          <a:effectLst/>
                          <a:latin typeface="+mn-lt"/>
                          <a:ea typeface="Calibri" panose="020F0502020204030204" pitchFamily="34" charset="0"/>
                        </a:rPr>
                        <a:t>0,001</a:t>
                      </a:r>
                      <a:endParaRPr lang="fr-FR" sz="2000" dirty="0">
                        <a:effectLst/>
                        <a:latin typeface="+mn-lt"/>
                        <a:ea typeface="Calibri" panose="020F0502020204030204" pitchFamily="34" charset="0"/>
                      </a:endParaRPr>
                    </a:p>
                  </a:txBody>
                  <a:tcPr marL="42357" marR="42357"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0,148</a:t>
                      </a:r>
                    </a:p>
                  </a:txBody>
                  <a:tcPr marL="68580" marR="68580"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0,074</a:t>
                      </a:r>
                    </a:p>
                  </a:txBody>
                  <a:tcPr marL="68580" marR="68580"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-0,021</a:t>
                      </a:r>
                    </a:p>
                  </a:txBody>
                  <a:tcPr marL="68580" marR="68580"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0,808</a:t>
                      </a:r>
                    </a:p>
                  </a:txBody>
                  <a:tcPr marL="68580" marR="68580" marT="0" marB="0">
                    <a:lnL>
                      <a:noFill/>
                    </a:lnL>
                    <a:lnR>
                      <a:noFill/>
                    </a:lnR>
                    <a:lnT>
                      <a:noFill/>
                    </a:lnT>
                    <a:lnB>
                      <a:noFill/>
                    </a:lnB>
                  </a:tcPr>
                </a:tc>
                <a:extLst>
                  <a:ext uri="{0D108BD9-81ED-4DB2-BD59-A6C34878D82A}">
                    <a16:rowId xmlns="" xmlns:a16="http://schemas.microsoft.com/office/drawing/2014/main" val="99709239"/>
                  </a:ext>
                </a:extLst>
              </a:tr>
              <a:tr h="565276">
                <a:tc>
                  <a:txBody>
                    <a:bodyPr/>
                    <a:lstStyle/>
                    <a:p>
                      <a:pPr algn="just">
                        <a:lnSpc>
                          <a:spcPct val="107000"/>
                        </a:lnSpc>
                        <a:spcAft>
                          <a:spcPts val="0"/>
                        </a:spcAft>
                      </a:pPr>
                      <a:r>
                        <a:rPr lang="fr-FR" sz="2000" b="1">
                          <a:effectLst/>
                          <a:latin typeface="+mn-lt"/>
                          <a:ea typeface="Calibri" panose="020F0502020204030204" pitchFamily="34" charset="0"/>
                        </a:rPr>
                        <a:t>Ancienneté </a:t>
                      </a:r>
                      <a:endParaRPr lang="fr-FR" sz="2000">
                        <a:effectLst/>
                        <a:latin typeface="+mn-lt"/>
                        <a:ea typeface="Calibri" panose="020F0502020204030204" pitchFamily="34" charset="0"/>
                      </a:endParaRPr>
                    </a:p>
                  </a:txBody>
                  <a:tcPr marL="42357" marR="42357" marT="0" marB="0">
                    <a:lnL>
                      <a:noFill/>
                    </a:lnL>
                    <a:lnR>
                      <a:noFill/>
                    </a:lnR>
                    <a:lnT>
                      <a:noFill/>
                    </a:lnT>
                    <a:lnB>
                      <a:noFill/>
                    </a:lnB>
                  </a:tcPr>
                </a:tc>
                <a:tc>
                  <a:txBody>
                    <a:bodyPr/>
                    <a:lstStyle/>
                    <a:p>
                      <a:pPr algn="ctr">
                        <a:lnSpc>
                          <a:spcPct val="107000"/>
                        </a:lnSpc>
                        <a:spcAft>
                          <a:spcPts val="0"/>
                        </a:spcAft>
                      </a:pPr>
                      <a:r>
                        <a:rPr lang="fr-FR" sz="2000" dirty="0">
                          <a:effectLst/>
                          <a:latin typeface="+mn-lt"/>
                          <a:ea typeface="Calibri" panose="020F0502020204030204" pitchFamily="34" charset="0"/>
                        </a:rPr>
                        <a:t>-0,083</a:t>
                      </a:r>
                    </a:p>
                  </a:txBody>
                  <a:tcPr marL="42357" marR="42357"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0,558</a:t>
                      </a:r>
                    </a:p>
                  </a:txBody>
                  <a:tcPr marL="42357" marR="42357" marT="0" marB="0">
                    <a:lnL>
                      <a:noFill/>
                    </a:lnL>
                    <a:lnR>
                      <a:noFill/>
                    </a:lnR>
                    <a:lnT>
                      <a:noFill/>
                    </a:lnT>
                    <a:lnB>
                      <a:noFill/>
                    </a:lnB>
                  </a:tcPr>
                </a:tc>
                <a:tc>
                  <a:txBody>
                    <a:bodyPr/>
                    <a:lstStyle/>
                    <a:p>
                      <a:pPr algn="ctr">
                        <a:lnSpc>
                          <a:spcPct val="107000"/>
                        </a:lnSpc>
                        <a:spcAft>
                          <a:spcPts val="0"/>
                        </a:spcAft>
                      </a:pPr>
                      <a:r>
                        <a:rPr lang="fr-FR" sz="2000" dirty="0">
                          <a:effectLst/>
                          <a:latin typeface="+mn-lt"/>
                          <a:ea typeface="Calibri" panose="020F0502020204030204" pitchFamily="34" charset="0"/>
                        </a:rPr>
                        <a:t>-0,094</a:t>
                      </a:r>
                    </a:p>
                  </a:txBody>
                  <a:tcPr marL="42357" marR="42357"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0,472</a:t>
                      </a:r>
                    </a:p>
                  </a:txBody>
                  <a:tcPr marL="42357" marR="42357" marT="0" marB="0">
                    <a:lnL>
                      <a:noFill/>
                    </a:lnL>
                    <a:lnR>
                      <a:noFill/>
                    </a:lnR>
                    <a:lnT>
                      <a:noFill/>
                    </a:lnT>
                    <a:lnB>
                      <a:noFill/>
                    </a:lnB>
                  </a:tcPr>
                </a:tc>
                <a:tc>
                  <a:txBody>
                    <a:bodyPr/>
                    <a:lstStyle/>
                    <a:p>
                      <a:pPr algn="ctr">
                        <a:lnSpc>
                          <a:spcPct val="107000"/>
                        </a:lnSpc>
                        <a:spcAft>
                          <a:spcPts val="0"/>
                        </a:spcAft>
                      </a:pPr>
                      <a:r>
                        <a:rPr lang="fr-FR" sz="2000" dirty="0">
                          <a:effectLst/>
                          <a:latin typeface="+mn-lt"/>
                          <a:ea typeface="Calibri" panose="020F0502020204030204" pitchFamily="34" charset="0"/>
                        </a:rPr>
                        <a:t>0,084</a:t>
                      </a:r>
                    </a:p>
                  </a:txBody>
                  <a:tcPr marL="68580" marR="68580"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0,526</a:t>
                      </a:r>
                    </a:p>
                  </a:txBody>
                  <a:tcPr marL="68580" marR="68580" marT="0" marB="0">
                    <a:lnL>
                      <a:noFill/>
                    </a:lnL>
                    <a:lnR>
                      <a:noFill/>
                    </a:lnR>
                    <a:lnT>
                      <a:noFill/>
                    </a:lnT>
                    <a:lnB>
                      <a:noFill/>
                    </a:lnB>
                  </a:tcPr>
                </a:tc>
                <a:tc>
                  <a:txBody>
                    <a:bodyPr/>
                    <a:lstStyle/>
                    <a:p>
                      <a:pPr algn="ctr">
                        <a:lnSpc>
                          <a:spcPct val="107000"/>
                        </a:lnSpc>
                        <a:spcAft>
                          <a:spcPts val="0"/>
                        </a:spcAft>
                      </a:pPr>
                      <a:r>
                        <a:rPr lang="fr-FR" sz="2000">
                          <a:effectLst/>
                          <a:latin typeface="+mn-lt"/>
                          <a:ea typeface="Calibri" panose="020F0502020204030204" pitchFamily="34" charset="0"/>
                        </a:rPr>
                        <a:t>0,380</a:t>
                      </a:r>
                    </a:p>
                  </a:txBody>
                  <a:tcPr marL="68580" marR="68580" marT="0" marB="0">
                    <a:lnL>
                      <a:noFill/>
                    </a:lnL>
                    <a:lnR>
                      <a:noFill/>
                    </a:lnR>
                    <a:lnT>
                      <a:noFill/>
                    </a:lnT>
                    <a:lnB>
                      <a:noFill/>
                    </a:lnB>
                  </a:tcPr>
                </a:tc>
                <a:tc>
                  <a:txBody>
                    <a:bodyPr/>
                    <a:lstStyle/>
                    <a:p>
                      <a:pPr algn="ctr">
                        <a:lnSpc>
                          <a:spcPct val="107000"/>
                        </a:lnSpc>
                        <a:spcAft>
                          <a:spcPts val="0"/>
                        </a:spcAft>
                      </a:pPr>
                      <a:r>
                        <a:rPr lang="fr-FR" sz="2000" b="1" dirty="0">
                          <a:effectLst/>
                          <a:latin typeface="+mn-lt"/>
                          <a:ea typeface="Calibri" panose="020F0502020204030204" pitchFamily="34" charset="0"/>
                        </a:rPr>
                        <a:t>0,007</a:t>
                      </a:r>
                      <a:endParaRPr lang="fr-FR" sz="2000" dirty="0">
                        <a:effectLst/>
                        <a:latin typeface="+mn-lt"/>
                        <a:ea typeface="Calibri" panose="020F0502020204030204" pitchFamily="34" charset="0"/>
                      </a:endParaRPr>
                    </a:p>
                  </a:txBody>
                  <a:tcPr marL="68580" marR="68580" marT="0" marB="0">
                    <a:lnL>
                      <a:noFill/>
                    </a:lnL>
                    <a:lnR>
                      <a:noFill/>
                    </a:lnR>
                    <a:lnT>
                      <a:noFill/>
                    </a:lnT>
                    <a:lnB>
                      <a:noFill/>
                    </a:lnB>
                  </a:tcPr>
                </a:tc>
                <a:extLst>
                  <a:ext uri="{0D108BD9-81ED-4DB2-BD59-A6C34878D82A}">
                    <a16:rowId xmlns="" xmlns:a16="http://schemas.microsoft.com/office/drawing/2014/main" val="694118556"/>
                  </a:ext>
                </a:extLst>
              </a:tr>
              <a:tr h="397274">
                <a:tc>
                  <a:txBody>
                    <a:bodyPr/>
                    <a:lstStyle/>
                    <a:p>
                      <a:pPr algn="just">
                        <a:lnSpc>
                          <a:spcPct val="107000"/>
                        </a:lnSpc>
                        <a:spcAft>
                          <a:spcPts val="0"/>
                        </a:spcAft>
                      </a:pPr>
                      <a:r>
                        <a:rPr lang="fr-FR" sz="2000" b="1">
                          <a:effectLst/>
                          <a:latin typeface="+mn-lt"/>
                          <a:ea typeface="Calibri" panose="020F0502020204030204" pitchFamily="34" charset="0"/>
                        </a:rPr>
                        <a:t>TAS</a:t>
                      </a:r>
                      <a:endParaRPr lang="fr-FR" sz="2000">
                        <a:effectLst/>
                        <a:latin typeface="+mn-lt"/>
                        <a:ea typeface="Calibri" panose="020F0502020204030204" pitchFamily="34" charset="0"/>
                      </a:endParaRPr>
                    </a:p>
                  </a:txBody>
                  <a:tcPr marL="42357" marR="4235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2000" dirty="0">
                          <a:effectLst/>
                          <a:latin typeface="+mn-lt"/>
                          <a:ea typeface="Calibri" panose="020F0502020204030204" pitchFamily="34" charset="0"/>
                        </a:rPr>
                        <a:t>0,069</a:t>
                      </a:r>
                    </a:p>
                  </a:txBody>
                  <a:tcPr marL="42357" marR="4235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2000" dirty="0">
                          <a:effectLst/>
                          <a:latin typeface="+mn-lt"/>
                          <a:ea typeface="Calibri" panose="020F0502020204030204" pitchFamily="34" charset="0"/>
                        </a:rPr>
                        <a:t>0,441</a:t>
                      </a:r>
                    </a:p>
                  </a:txBody>
                  <a:tcPr marL="42357" marR="4235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2000" dirty="0">
                          <a:effectLst/>
                          <a:latin typeface="+mn-lt"/>
                          <a:ea typeface="Calibri" panose="020F0502020204030204" pitchFamily="34" charset="0"/>
                        </a:rPr>
                        <a:t>-0,203</a:t>
                      </a:r>
                    </a:p>
                  </a:txBody>
                  <a:tcPr marL="42357" marR="4235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2000" b="1" dirty="0">
                          <a:effectLst/>
                          <a:latin typeface="+mn-lt"/>
                          <a:ea typeface="Calibri" panose="020F0502020204030204" pitchFamily="34" charset="0"/>
                        </a:rPr>
                        <a:t>0,015</a:t>
                      </a:r>
                      <a:endParaRPr lang="fr-FR" sz="2000" dirty="0">
                        <a:effectLst/>
                        <a:latin typeface="+mn-lt"/>
                        <a:ea typeface="Calibri" panose="020F0502020204030204" pitchFamily="34" charset="0"/>
                      </a:endParaRPr>
                    </a:p>
                  </a:txBody>
                  <a:tcPr marL="42357" marR="4235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2000" dirty="0">
                          <a:effectLst/>
                          <a:latin typeface="+mn-lt"/>
                          <a:ea typeface="Calibri" panose="020F0502020204030204" pitchFamily="34" charset="0"/>
                        </a:rPr>
                        <a:t>0,206</a:t>
                      </a: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2000" b="1" dirty="0">
                          <a:effectLst/>
                          <a:latin typeface="+mn-lt"/>
                          <a:ea typeface="Calibri" panose="020F0502020204030204" pitchFamily="34" charset="0"/>
                        </a:rPr>
                        <a:t>0,015</a:t>
                      </a:r>
                      <a:endParaRPr lang="fr-FR" sz="2000" dirty="0">
                        <a:effectLst/>
                        <a:latin typeface="+mn-lt"/>
                        <a:ea typeface="Calibri" panose="020F0502020204030204" pitchFamily="34" charset="0"/>
                      </a:endParaRP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2000">
                          <a:effectLst/>
                          <a:latin typeface="+mn-lt"/>
                          <a:ea typeface="Calibri" panose="020F0502020204030204" pitchFamily="34" charset="0"/>
                        </a:rPr>
                        <a:t>0,050</a:t>
                      </a: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2000" dirty="0">
                          <a:effectLst/>
                          <a:latin typeface="+mn-lt"/>
                          <a:ea typeface="Calibri" panose="020F0502020204030204" pitchFamily="34" charset="0"/>
                        </a:rPr>
                        <a:t>0,573</a:t>
                      </a:r>
                    </a:p>
                  </a:txBody>
                  <a:tcPr marL="68580" marR="68580" marT="0" marB="0">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919492137"/>
                  </a:ext>
                </a:extLst>
              </a:tr>
            </a:tbl>
          </a:graphicData>
        </a:graphic>
      </p:graphicFrame>
    </p:spTree>
    <p:extLst>
      <p:ext uri="{BB962C8B-B14F-4D97-AF65-F5344CB8AC3E}">
        <p14:creationId xmlns:p14="http://schemas.microsoft.com/office/powerpoint/2010/main" val="32692236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188640"/>
            <a:ext cx="8640960" cy="648072"/>
          </a:xfrm>
          <a:solidFill>
            <a:schemeClr val="bg1">
              <a:lumMod val="8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200" b="1" spc="300" dirty="0" smtClean="0">
                <a:solidFill>
                  <a:schemeClr val="tx1"/>
                </a:solidFill>
                <a:latin typeface="Arial Black" panose="020B0A04020102020204" pitchFamily="34" charset="0"/>
                <a:cs typeface="Arial" panose="020B0604020202020204" pitchFamily="34" charset="0"/>
              </a:rPr>
              <a:t>COMMENTAIRES 1/2</a:t>
            </a:r>
            <a:endParaRPr lang="fr-FR" sz="3200" b="1" spc="300" dirty="0">
              <a:solidFill>
                <a:schemeClr val="tx1"/>
              </a:solidFill>
              <a:latin typeface="Arial Black" panose="020B0A04020102020204" pitchFamily="34" charset="0"/>
              <a:cs typeface="Arial" panose="020B0604020202020204" pitchFamily="34" charset="0"/>
            </a:endParaRPr>
          </a:p>
        </p:txBody>
      </p:sp>
      <p:sp>
        <p:nvSpPr>
          <p:cNvPr id="3" name="Espace réservé du contenu 2"/>
          <p:cNvSpPr>
            <a:spLocks noGrp="1"/>
          </p:cNvSpPr>
          <p:nvPr>
            <p:ph idx="1"/>
          </p:nvPr>
        </p:nvSpPr>
        <p:spPr>
          <a:xfrm>
            <a:off x="251520" y="1096144"/>
            <a:ext cx="8496944" cy="5429200"/>
          </a:xfrm>
        </p:spPr>
        <p:txBody>
          <a:bodyPr>
            <a:noAutofit/>
          </a:bodyPr>
          <a:lstStyle/>
          <a:p>
            <a:pPr>
              <a:lnSpc>
                <a:spcPct val="150000"/>
              </a:lnSpc>
              <a:buFont typeface="Wingdings" pitchFamily="2" charset="2"/>
              <a:buChar char="q"/>
            </a:pPr>
            <a:r>
              <a:rPr lang="fr-FR" sz="2800" b="1" dirty="0">
                <a:latin typeface="Times New Roman" panose="02020603050405020304" pitchFamily="18" charset="0"/>
                <a:cs typeface="Times New Roman" panose="02020603050405020304" pitchFamily="18" charset="0"/>
              </a:rPr>
              <a:t> </a:t>
            </a:r>
            <a:r>
              <a:rPr lang="fr-FR" sz="2400" b="1" dirty="0">
                <a:latin typeface="Times New Roman" panose="02020603050405020304" pitchFamily="18" charset="0"/>
                <a:cs typeface="Times New Roman" panose="02020603050405020304" pitchFamily="18" charset="0"/>
              </a:rPr>
              <a:t>A</a:t>
            </a:r>
            <a:r>
              <a:rPr lang="fr-FR" sz="2400" b="1" dirty="0">
                <a:latin typeface="Arial" panose="020B0604020202020204" pitchFamily="34" charset="0"/>
                <a:ea typeface="Calibri" panose="020F0502020204030204" pitchFamily="34" charset="0"/>
              </a:rPr>
              <a:t>nalyse multivariée par régression linéaire</a:t>
            </a:r>
          </a:p>
          <a:p>
            <a:pPr>
              <a:lnSpc>
                <a:spcPct val="150000"/>
              </a:lnSpc>
              <a:buFont typeface="Wingdings" panose="05000000000000000000" pitchFamily="2" charset="2"/>
              <a:buChar char="v"/>
            </a:pPr>
            <a:r>
              <a:rPr lang="fr-FR" sz="2400" dirty="0">
                <a:latin typeface="Arial" panose="020B0604020202020204" pitchFamily="34" charset="0"/>
                <a:ea typeface="Calibri" panose="020F0502020204030204" pitchFamily="34" charset="0"/>
              </a:rPr>
              <a:t>l’onde E  et le rapport E/e’, après ajustement avec l’âge, le tour de taille et l’ancienneté de la surcharge pondérale, augmentaient avec l’IMC</a:t>
            </a:r>
          </a:p>
          <a:p>
            <a:pPr lvl="1">
              <a:lnSpc>
                <a:spcPct val="150000"/>
              </a:lnSpc>
              <a:buFont typeface="Wingdings" panose="05000000000000000000" pitchFamily="2" charset="2"/>
              <a:buChar char="ü"/>
            </a:pPr>
            <a:r>
              <a:rPr lang="fr-FR" sz="2400" i="1" dirty="0">
                <a:solidFill>
                  <a:srgbClr val="002060"/>
                </a:solidFill>
                <a:latin typeface="Arial" panose="020B0604020202020204" pitchFamily="34" charset="0"/>
                <a:ea typeface="Calibri" panose="020F0502020204030204" pitchFamily="34" charset="0"/>
              </a:rPr>
              <a:t>Lee, Russo : la même observation</a:t>
            </a:r>
          </a:p>
          <a:p>
            <a:pPr marL="457200" lvl="2" indent="-342900">
              <a:lnSpc>
                <a:spcPct val="150000"/>
              </a:lnSpc>
              <a:buFont typeface="Wingdings" panose="05000000000000000000" pitchFamily="2" charset="2"/>
              <a:buChar char="v"/>
            </a:pPr>
            <a:r>
              <a:rPr lang="fr-FR" dirty="0">
                <a:latin typeface="Arial" panose="020B0604020202020204" pitchFamily="34" charset="0"/>
                <a:ea typeface="Calibri" panose="020F0502020204030204" pitchFamily="34" charset="0"/>
              </a:rPr>
              <a:t>e’ liée au TT, </a:t>
            </a:r>
            <a:r>
              <a:rPr lang="fr-FR" dirty="0">
                <a:solidFill>
                  <a:prstClr val="black"/>
                </a:solidFill>
                <a:latin typeface="Arial" panose="020B0604020202020204" pitchFamily="34" charset="0"/>
                <a:ea typeface="Calibri" panose="020F0502020204030204" pitchFamily="34" charset="0"/>
              </a:rPr>
              <a:t>ce lien disparait au profit de l’âge en analyse multivariée</a:t>
            </a:r>
          </a:p>
          <a:p>
            <a:pPr marL="914400" lvl="3" indent="-342900">
              <a:lnSpc>
                <a:spcPct val="150000"/>
              </a:lnSpc>
              <a:buFont typeface="Wingdings" panose="05000000000000000000" pitchFamily="2" charset="2"/>
              <a:buChar char="ü"/>
            </a:pPr>
            <a:r>
              <a:rPr lang="fr-FR" sz="2400" i="1" dirty="0">
                <a:solidFill>
                  <a:srgbClr val="002060"/>
                </a:solidFill>
                <a:latin typeface="Arial" panose="020B0604020202020204" pitchFamily="34" charset="0"/>
                <a:ea typeface="Calibri" panose="020F0502020204030204" pitchFamily="34" charset="0"/>
              </a:rPr>
              <a:t>L’augmentation TT avec l’âge dans la littérature</a:t>
            </a:r>
            <a:endParaRPr lang="fr-FR" sz="2400" dirty="0">
              <a:latin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a:xfrm>
            <a:off x="8450088" y="6356350"/>
            <a:ext cx="514400" cy="341610"/>
          </a:xfrm>
          <a:solidFill>
            <a:schemeClr val="bg1">
              <a:lumMod val="85000"/>
            </a:schemeClr>
          </a:solidFill>
        </p:spPr>
        <p:txBody>
          <a:bodyPr/>
          <a:lstStyle/>
          <a:p>
            <a:pPr algn="ctr"/>
            <a:fld id="{12C11457-5389-4C75-895F-8C732FD273D9}" type="slidenum">
              <a:rPr lang="fr-FR" sz="1800" b="1" smtClean="0">
                <a:solidFill>
                  <a:schemeClr val="tx1"/>
                </a:solidFill>
              </a:rPr>
              <a:pPr algn="ctr"/>
              <a:t>15</a:t>
            </a:fld>
            <a:endParaRPr lang="fr-FR" sz="1800" b="1" dirty="0">
              <a:solidFill>
                <a:schemeClr val="tx1"/>
              </a:solidFill>
            </a:endParaRPr>
          </a:p>
        </p:txBody>
      </p:sp>
    </p:spTree>
    <p:extLst>
      <p:ext uri="{BB962C8B-B14F-4D97-AF65-F5344CB8AC3E}">
        <p14:creationId xmlns:p14="http://schemas.microsoft.com/office/powerpoint/2010/main" val="9307500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88640"/>
            <a:ext cx="8784976" cy="576064"/>
          </a:xfrm>
          <a:solidFill>
            <a:schemeClr val="bg1">
              <a:lumMod val="8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Autofit/>
          </a:bodyPr>
          <a:lstStyle/>
          <a:p>
            <a:r>
              <a:rPr lang="fr-FR" sz="3200" b="1" spc="300" dirty="0" smtClean="0">
                <a:solidFill>
                  <a:schemeClr val="tx1"/>
                </a:solidFill>
                <a:latin typeface="Arial Black" panose="020B0A04020102020204" pitchFamily="34" charset="0"/>
                <a:cs typeface="Times New Roman" panose="02020603050405020304" pitchFamily="18" charset="0"/>
              </a:rPr>
              <a:t>COMMENTAIRES 2/2</a:t>
            </a:r>
            <a:endParaRPr lang="fr-FR" sz="3200" b="1" spc="300" dirty="0">
              <a:solidFill>
                <a:schemeClr val="tx1"/>
              </a:solidFill>
              <a:latin typeface="Arial Black" panose="020B0A04020102020204" pitchFamily="34" charset="0"/>
              <a:cs typeface="Times New Roman" panose="02020603050405020304" pitchFamily="18" charset="0"/>
            </a:endParaRPr>
          </a:p>
        </p:txBody>
      </p:sp>
      <p:sp>
        <p:nvSpPr>
          <p:cNvPr id="3" name="Espace réservé du contenu 2"/>
          <p:cNvSpPr>
            <a:spLocks noGrp="1"/>
          </p:cNvSpPr>
          <p:nvPr>
            <p:ph idx="1"/>
          </p:nvPr>
        </p:nvSpPr>
        <p:spPr>
          <a:xfrm>
            <a:off x="179512" y="1268760"/>
            <a:ext cx="8856984" cy="5400600"/>
          </a:xfrm>
        </p:spPr>
        <p:txBody>
          <a:bodyPr>
            <a:noAutofit/>
          </a:bodyPr>
          <a:lstStyle/>
          <a:p>
            <a:pPr lvl="0">
              <a:lnSpc>
                <a:spcPct val="150000"/>
              </a:lnSpc>
              <a:buFont typeface="Wingdings" pitchFamily="2" charset="2"/>
              <a:buChar char="q"/>
            </a:pPr>
            <a:r>
              <a:rPr lang="fr-FR" sz="2400" b="1" dirty="0">
                <a:solidFill>
                  <a:prstClr val="black"/>
                </a:solidFill>
                <a:latin typeface="Times New Roman" panose="02020603050405020304" pitchFamily="18" charset="0"/>
                <a:cs typeface="Times New Roman" panose="02020603050405020304" pitchFamily="18" charset="0"/>
              </a:rPr>
              <a:t>A</a:t>
            </a:r>
            <a:r>
              <a:rPr lang="fr-FR" sz="2400" b="1" dirty="0">
                <a:solidFill>
                  <a:prstClr val="black"/>
                </a:solidFill>
                <a:latin typeface="Arial" panose="020B0604020202020204" pitchFamily="34" charset="0"/>
                <a:ea typeface="Calibri" panose="020F0502020204030204" pitchFamily="34" charset="0"/>
              </a:rPr>
              <a:t>nalyse multivariée par régression linéaire</a:t>
            </a:r>
            <a:endParaRPr lang="fr-FR" sz="2400" dirty="0">
              <a:solidFill>
                <a:prstClr val="black"/>
              </a:solidFill>
              <a:latin typeface="Arial" panose="020B0604020202020204" pitchFamily="34" charset="0"/>
              <a:ea typeface="Calibri" panose="020F0502020204030204" pitchFamily="34" charset="0"/>
            </a:endParaRPr>
          </a:p>
          <a:p>
            <a:pPr lvl="1">
              <a:lnSpc>
                <a:spcPct val="150000"/>
              </a:lnSpc>
              <a:buFont typeface="Wingdings" panose="05000000000000000000" pitchFamily="2" charset="2"/>
              <a:buChar char="v"/>
            </a:pPr>
            <a:r>
              <a:rPr lang="fr-FR" sz="2400" dirty="0">
                <a:solidFill>
                  <a:prstClr val="black"/>
                </a:solidFill>
                <a:latin typeface="Arial" panose="020B0604020202020204" pitchFamily="34" charset="0"/>
                <a:ea typeface="Calibri" panose="020F0502020204030204" pitchFamily="34" charset="0"/>
              </a:rPr>
              <a:t>VOGi lié à l’IMC en analyse bivariée</a:t>
            </a:r>
          </a:p>
          <a:p>
            <a:pPr lvl="1">
              <a:lnSpc>
                <a:spcPct val="150000"/>
              </a:lnSpc>
              <a:buFont typeface="Wingdings" panose="05000000000000000000" pitchFamily="2" charset="2"/>
              <a:buChar char="v"/>
            </a:pPr>
            <a:r>
              <a:rPr lang="fr-FR" sz="2400" b="1" dirty="0">
                <a:latin typeface="Times New Roman" panose="02020603050405020304" pitchFamily="18" charset="0"/>
                <a:cs typeface="Times New Roman" panose="02020603050405020304" pitchFamily="18" charset="0"/>
              </a:rPr>
              <a:t> </a:t>
            </a:r>
            <a:r>
              <a:rPr lang="fr-FR" sz="2400" dirty="0">
                <a:solidFill>
                  <a:prstClr val="black"/>
                </a:solidFill>
                <a:latin typeface="Arial" panose="020B0604020202020204" pitchFamily="34" charset="0"/>
                <a:cs typeface="Times New Roman" panose="02020603050405020304" pitchFamily="18" charset="0"/>
              </a:rPr>
              <a:t>A</a:t>
            </a:r>
            <a:r>
              <a:rPr lang="fr-FR" sz="2400" dirty="0">
                <a:solidFill>
                  <a:prstClr val="black"/>
                </a:solidFill>
                <a:latin typeface="Arial" panose="020B0604020202020204" pitchFamily="34" charset="0"/>
                <a:ea typeface="Calibri" panose="020F0502020204030204" pitchFamily="34" charset="0"/>
              </a:rPr>
              <a:t>près ajustement aux autres mesures anthropométriques, ce lien disparaissait au profit de l’anciennet</a:t>
            </a:r>
            <a:r>
              <a:rPr lang="fr-FR" sz="2400" dirty="0">
                <a:solidFill>
                  <a:prstClr val="black"/>
                </a:solidFill>
                <a:latin typeface="Arial" panose="020B0604020202020204" pitchFamily="34" charset="0"/>
                <a:ea typeface="Calibri" panose="020F0502020204030204" pitchFamily="34" charset="0"/>
                <a:cs typeface="Arial" panose="020B0604020202020204" pitchFamily="34" charset="0"/>
              </a:rPr>
              <a:t>é de la surcharge pondérale</a:t>
            </a:r>
            <a:endParaRPr lang="fr-FR" sz="2400" dirty="0">
              <a:solidFill>
                <a:prstClr val="black"/>
              </a:solidFill>
              <a:latin typeface="Arial" panose="020B0604020202020204" pitchFamily="34" charset="0"/>
              <a:ea typeface="Calibri" panose="020F0502020204030204" pitchFamily="34" charset="0"/>
            </a:endParaRPr>
          </a:p>
          <a:p>
            <a:pPr lvl="2">
              <a:lnSpc>
                <a:spcPct val="150000"/>
              </a:lnSpc>
              <a:buFont typeface="Wingdings" panose="05000000000000000000" pitchFamily="2" charset="2"/>
              <a:buChar char="ü"/>
            </a:pPr>
            <a:r>
              <a:rPr lang="fr-FR" i="1" dirty="0">
                <a:solidFill>
                  <a:srgbClr val="002060"/>
                </a:solidFill>
                <a:latin typeface="Arial" panose="020B0604020202020204" pitchFamily="34" charset="0"/>
                <a:cs typeface="Times New Roman" panose="02020603050405020304" pitchFamily="18" charset="0"/>
              </a:rPr>
              <a:t>La surcharge volumétrique engendrée par l’obésité           </a:t>
            </a:r>
          </a:p>
          <a:p>
            <a:pPr marL="914400" lvl="2" indent="0">
              <a:lnSpc>
                <a:spcPct val="150000"/>
              </a:lnSpc>
              <a:buNone/>
            </a:pPr>
            <a:r>
              <a:rPr lang="fr-FR" i="1" dirty="0">
                <a:solidFill>
                  <a:srgbClr val="002060"/>
                </a:solidFill>
                <a:latin typeface="Arial" panose="020B0604020202020204" pitchFamily="34" charset="0"/>
                <a:cs typeface="Times New Roman" panose="02020603050405020304" pitchFamily="18" charset="0"/>
              </a:rPr>
              <a:t>             </a:t>
            </a:r>
            <a:r>
              <a:rPr lang="fr-FR" i="1" dirty="0">
                <a:solidFill>
                  <a:srgbClr val="002060"/>
                </a:solidFill>
                <a:latin typeface="Arial" panose="020B0604020202020204" pitchFamily="34" charset="0"/>
                <a:ea typeface="Calibri" panose="020F0502020204030204" pitchFamily="34" charset="0"/>
              </a:rPr>
              <a:t>dilatation progressive de OG </a:t>
            </a:r>
            <a:endParaRPr lang="fr-FR" i="1" dirty="0">
              <a:solidFill>
                <a:srgbClr val="002060"/>
              </a:solidFill>
              <a:latin typeface="Times New Roman" panose="02020603050405020304" pitchFamily="18" charset="0"/>
              <a:cs typeface="Times New Roman" panose="02020603050405020304" pitchFamily="18" charset="0"/>
            </a:endParaRPr>
          </a:p>
        </p:txBody>
      </p:sp>
      <p:sp>
        <p:nvSpPr>
          <p:cNvPr id="4" name="Espace réservé du numéro de diapositive 3"/>
          <p:cNvSpPr>
            <a:spLocks noGrp="1"/>
          </p:cNvSpPr>
          <p:nvPr>
            <p:ph type="sldNum" sz="quarter" idx="12"/>
          </p:nvPr>
        </p:nvSpPr>
        <p:spPr>
          <a:xfrm>
            <a:off x="8244408" y="6237313"/>
            <a:ext cx="504056" cy="432048"/>
          </a:xfrm>
          <a:solidFill>
            <a:schemeClr val="bg1">
              <a:lumMod val="85000"/>
            </a:schemeClr>
          </a:solidFill>
        </p:spPr>
        <p:txBody>
          <a:bodyPr/>
          <a:lstStyle/>
          <a:p>
            <a:pPr algn="ctr"/>
            <a:fld id="{12C11457-5389-4C75-895F-8C732FD273D9}" type="slidenum">
              <a:rPr lang="fr-FR" sz="1800" b="1" smtClean="0">
                <a:solidFill>
                  <a:schemeClr val="tx1"/>
                </a:solidFill>
              </a:rPr>
              <a:pPr algn="ctr"/>
              <a:t>16</a:t>
            </a:fld>
            <a:endParaRPr lang="fr-FR" sz="1800" b="1" dirty="0">
              <a:solidFill>
                <a:schemeClr val="tx1"/>
              </a:solidFill>
            </a:endParaRPr>
          </a:p>
        </p:txBody>
      </p:sp>
      <p:sp>
        <p:nvSpPr>
          <p:cNvPr id="5" name="Flèche : droite 4">
            <a:extLst>
              <a:ext uri="{FF2B5EF4-FFF2-40B4-BE49-F238E27FC236}">
                <a16:creationId xmlns="" xmlns:a16="http://schemas.microsoft.com/office/drawing/2014/main" id="{91ECC8BD-8F3B-487F-9B4F-7E2AF22D527C}"/>
              </a:ext>
            </a:extLst>
          </p:cNvPr>
          <p:cNvSpPr/>
          <p:nvPr/>
        </p:nvSpPr>
        <p:spPr>
          <a:xfrm>
            <a:off x="1403648" y="5157192"/>
            <a:ext cx="72008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9893710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188640"/>
            <a:ext cx="8640960" cy="720080"/>
          </a:xfrm>
          <a:solidFill>
            <a:schemeClr val="bg1">
              <a:lumMod val="85000"/>
            </a:schemeClr>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200" b="1" spc="300" dirty="0">
                <a:solidFill>
                  <a:prstClr val="black"/>
                </a:solidFill>
                <a:latin typeface="Arial Black" panose="020B0A04020102020204" pitchFamily="34" charset="0"/>
                <a:cs typeface="Times New Roman" panose="02020603050405020304" pitchFamily="18" charset="0"/>
              </a:rPr>
              <a:t>CONCLUSION 1/1</a:t>
            </a:r>
            <a:endParaRPr lang="fr-FR" sz="3600" spc="300" dirty="0">
              <a:latin typeface="Arial Black" panose="020B0A04020102020204" pitchFamily="34" charset="0"/>
            </a:endParaRPr>
          </a:p>
        </p:txBody>
      </p:sp>
      <p:sp>
        <p:nvSpPr>
          <p:cNvPr id="3" name="Espace réservé du contenu 2"/>
          <p:cNvSpPr>
            <a:spLocks noGrp="1"/>
          </p:cNvSpPr>
          <p:nvPr>
            <p:ph idx="1"/>
          </p:nvPr>
        </p:nvSpPr>
        <p:spPr>
          <a:xfrm>
            <a:off x="251520" y="1152128"/>
            <a:ext cx="8496944" cy="5733256"/>
          </a:xfrm>
        </p:spPr>
        <p:txBody>
          <a:bodyPr>
            <a:noAutofit/>
          </a:bodyPr>
          <a:lstStyle/>
          <a:p>
            <a:pPr marL="342900" marR="0" lvl="0" indent="-342900" algn="just" defTabSz="914400" rtl="0" eaLnBrk="1" fontAlgn="auto" latinLnBrk="0" hangingPunct="1">
              <a:lnSpc>
                <a:spcPct val="150000"/>
              </a:lnSpc>
              <a:spcBef>
                <a:spcPct val="20000"/>
              </a:spcBef>
              <a:spcAft>
                <a:spcPts val="0"/>
              </a:spcAft>
              <a:buClrTx/>
              <a:buSzTx/>
              <a:buFont typeface="Wingdings" panose="05000000000000000000" pitchFamily="2" charset="2"/>
              <a:buChar char="q"/>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Atteinte cardiaque de l’obèse</a:t>
            </a:r>
          </a:p>
          <a:p>
            <a:pPr marL="742950" marR="0" lvl="1" indent="-285750" algn="just" defTabSz="914400" rtl="0" eaLnBrk="1" fontAlgn="auto" latinLnBrk="0" hangingPunct="1">
              <a:lnSpc>
                <a:spcPct val="150000"/>
              </a:lnSpc>
              <a:spcBef>
                <a:spcPct val="20000"/>
              </a:spcBef>
              <a:spcAft>
                <a:spcPts val="0"/>
              </a:spcAft>
              <a:buClrTx/>
              <a:buSzTx/>
              <a:buFont typeface="Wingdings" panose="05000000000000000000" pitchFamily="2" charset="2"/>
              <a:buChar char="ü"/>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FRCV</a:t>
            </a:r>
          </a:p>
          <a:p>
            <a:pPr marL="742950" marR="0" lvl="1" indent="-285750" algn="just" defTabSz="914400" rtl="0" eaLnBrk="1" fontAlgn="auto" latinLnBrk="0" hangingPunct="1">
              <a:lnSpc>
                <a:spcPct val="150000"/>
              </a:lnSpc>
              <a:spcBef>
                <a:spcPct val="20000"/>
              </a:spcBef>
              <a:spcAft>
                <a:spcPts val="0"/>
              </a:spcAft>
              <a:buClrTx/>
              <a:buSzTx/>
              <a:buFont typeface="Wingdings" panose="05000000000000000000" pitchFamily="2" charset="2"/>
              <a:buChar char="ü"/>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Effets directs sur géométrie et fonction VG</a:t>
            </a:r>
            <a:endParaRPr lang="fr-FR" sz="24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buFont typeface="Wingdings" panose="05000000000000000000" pitchFamily="2" charset="2"/>
              <a:buChar char="q"/>
            </a:pPr>
            <a:r>
              <a:rPr lang="fr-FR" sz="2400" dirty="0">
                <a:solidFill>
                  <a:prstClr val="black"/>
                </a:solidFill>
                <a:latin typeface="Arial" panose="020B0604020202020204" pitchFamily="34" charset="0"/>
                <a:ea typeface="Calibri" panose="020F0502020204030204" pitchFamily="34" charset="0"/>
                <a:cs typeface="Arial" panose="020B0604020202020204" pitchFamily="34" charset="0"/>
              </a:rPr>
              <a:t>augmentation de l’IMC et/ou du TT            anomalies de la fonction diastolique du VG  chez le sujet jeune noir africain</a:t>
            </a:r>
            <a:endParaRPr lang="fr-FR" sz="2400" dirty="0">
              <a:solidFill>
                <a:prstClr val="black"/>
              </a:solidFill>
              <a:latin typeface="Arial" panose="020B0604020202020204" pitchFamily="34" charset="0"/>
              <a:cs typeface="Arial" panose="020B0604020202020204" pitchFamily="34" charset="0"/>
            </a:endParaRPr>
          </a:p>
          <a:p>
            <a:pPr lvl="0" algn="just">
              <a:lnSpc>
                <a:spcPct val="150000"/>
              </a:lnSpc>
              <a:buFont typeface="Wingdings" panose="05000000000000000000" pitchFamily="2" charset="2"/>
              <a:buChar char="q"/>
            </a:pPr>
            <a:r>
              <a:rPr lang="fr-FR" sz="2400" dirty="0">
                <a:solidFill>
                  <a:prstClr val="black"/>
                </a:solidFill>
                <a:latin typeface="Arial" panose="020B0604020202020204" pitchFamily="34" charset="0"/>
                <a:ea typeface="Calibri" panose="020F0502020204030204" pitchFamily="34" charset="0"/>
                <a:cs typeface="Arial" panose="020B0604020202020204" pitchFamily="34" charset="0"/>
              </a:rPr>
              <a:t> Prévention des MCV = prévention de l’obésité </a:t>
            </a:r>
          </a:p>
          <a:p>
            <a:pPr lvl="0" algn="just">
              <a:lnSpc>
                <a:spcPct val="150000"/>
              </a:lnSpc>
              <a:buFont typeface="Wingdings" panose="05000000000000000000" pitchFamily="2" charset="2"/>
              <a:buChar char="q"/>
            </a:pPr>
            <a:r>
              <a:rPr lang="fr-FR" sz="2400" dirty="0">
                <a:solidFill>
                  <a:prstClr val="black"/>
                </a:solidFill>
                <a:latin typeface="Arial" panose="020B0604020202020204" pitchFamily="34" charset="0"/>
                <a:ea typeface="Calibri" panose="020F0502020204030204" pitchFamily="34" charset="0"/>
                <a:cs typeface="Arial" panose="020B0604020202020204" pitchFamily="34" charset="0"/>
              </a:rPr>
              <a:t> L’impact de la perte pondérale sur la fonction diastolique du VG reste une perspective à explorer</a:t>
            </a:r>
            <a:endParaRPr lang="fr-FR" sz="2400" dirty="0">
              <a:solidFill>
                <a:prstClr val="black"/>
              </a:solidFill>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a:xfrm>
            <a:off x="8172400" y="6356351"/>
            <a:ext cx="514400" cy="357634"/>
          </a:xfrm>
          <a:solidFill>
            <a:schemeClr val="bg1">
              <a:lumMod val="85000"/>
            </a:schemeClr>
          </a:solidFill>
        </p:spPr>
        <p:txBody>
          <a:bodyPr/>
          <a:lstStyle/>
          <a:p>
            <a:pPr algn="ctr"/>
            <a:fld id="{12C11457-5389-4C75-895F-8C732FD273D9}" type="slidenum">
              <a:rPr lang="fr-FR" sz="1800" b="1" smtClean="0">
                <a:solidFill>
                  <a:schemeClr val="tx1"/>
                </a:solidFill>
              </a:rPr>
              <a:pPr algn="ctr"/>
              <a:t>17</a:t>
            </a:fld>
            <a:endParaRPr lang="fr-FR" sz="1800" b="1" dirty="0">
              <a:solidFill>
                <a:schemeClr val="tx1"/>
              </a:solidFill>
            </a:endParaRPr>
          </a:p>
        </p:txBody>
      </p:sp>
      <p:sp>
        <p:nvSpPr>
          <p:cNvPr id="6" name="Flèche : droite 5">
            <a:extLst>
              <a:ext uri="{FF2B5EF4-FFF2-40B4-BE49-F238E27FC236}">
                <a16:creationId xmlns="" xmlns:a16="http://schemas.microsoft.com/office/drawing/2014/main" id="{1D6CD77D-951F-4E9A-A30E-BF464E10268A}"/>
              </a:ext>
            </a:extLst>
          </p:cNvPr>
          <p:cNvSpPr/>
          <p:nvPr/>
        </p:nvSpPr>
        <p:spPr>
          <a:xfrm>
            <a:off x="5580112" y="3372125"/>
            <a:ext cx="720080" cy="568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Tree>
    <p:extLst>
      <p:ext uri="{BB962C8B-B14F-4D97-AF65-F5344CB8AC3E}">
        <p14:creationId xmlns:p14="http://schemas.microsoft.com/office/powerpoint/2010/main" val="26217884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2060848"/>
            <a:ext cx="8352928" cy="1872208"/>
          </a:xfrm>
          <a:solidFill>
            <a:schemeClr val="bg1">
              <a:lumMod val="85000"/>
            </a:schemeClr>
          </a:solidFill>
          <a:ln w="38100">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marL="0" indent="0">
              <a:buNone/>
            </a:pPr>
            <a:endParaRPr lang="fr-FR" dirty="0">
              <a:latin typeface="Arial Black" panose="020B0A04020102020204" pitchFamily="34" charset="0"/>
            </a:endParaRPr>
          </a:p>
          <a:p>
            <a:pPr marL="0" indent="0" algn="ctr">
              <a:lnSpc>
                <a:spcPct val="150000"/>
              </a:lnSpc>
              <a:buNone/>
            </a:pPr>
            <a:r>
              <a:rPr lang="fr-FR" b="1" dirty="0">
                <a:solidFill>
                  <a:schemeClr val="tx1"/>
                </a:solidFill>
                <a:latin typeface="Arial Black" panose="020B0A04020102020204" pitchFamily="34" charset="0"/>
                <a:cs typeface="Times New Roman" panose="02020603050405020304" pitchFamily="18" charset="0"/>
              </a:rPr>
              <a:t>MERCI  POUR  VOTRE   ATTENTION</a:t>
            </a:r>
          </a:p>
          <a:p>
            <a:pPr marL="0" indent="0">
              <a:buNone/>
            </a:pPr>
            <a:endParaRPr lang="fr-FR" sz="3600" dirty="0">
              <a:latin typeface="Arial Black" panose="020B0A04020102020204" pitchFamily="34" charset="0"/>
            </a:endParaRPr>
          </a:p>
        </p:txBody>
      </p:sp>
    </p:spTree>
    <p:extLst>
      <p:ext uri="{BB962C8B-B14F-4D97-AF65-F5344CB8AC3E}">
        <p14:creationId xmlns:p14="http://schemas.microsoft.com/office/powerpoint/2010/main" val="25558167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9592" y="116632"/>
            <a:ext cx="7869560" cy="792088"/>
          </a:xfrm>
          <a:solidFill>
            <a:schemeClr val="bg1">
              <a:lumMod val="85000"/>
            </a:schemeClr>
          </a:solidFill>
          <a:ln w="19050">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200" b="1" dirty="0">
                <a:solidFill>
                  <a:schemeClr val="tx1"/>
                </a:solidFill>
                <a:latin typeface="Arial Black" panose="020B0A04020102020204" pitchFamily="34" charset="0"/>
                <a:cs typeface="Times New Roman" panose="02020603050405020304" pitchFamily="18" charset="0"/>
              </a:rPr>
              <a:t>PLAN</a:t>
            </a:r>
            <a:r>
              <a:rPr lang="fr-FR" sz="3200" dirty="0">
                <a:solidFill>
                  <a:schemeClr val="tx1"/>
                </a:solidFill>
                <a:latin typeface="Arial Black" panose="020B0A04020102020204" pitchFamily="34" charset="0"/>
                <a:cs typeface="Times New Roman" panose="02020603050405020304" pitchFamily="18" charset="0"/>
              </a:rPr>
              <a:t> </a:t>
            </a:r>
          </a:p>
        </p:txBody>
      </p:sp>
      <p:sp>
        <p:nvSpPr>
          <p:cNvPr id="3" name="Espace réservé du contenu 2"/>
          <p:cNvSpPr>
            <a:spLocks noGrp="1"/>
          </p:cNvSpPr>
          <p:nvPr>
            <p:ph idx="1"/>
          </p:nvPr>
        </p:nvSpPr>
        <p:spPr>
          <a:xfrm>
            <a:off x="878904" y="1052736"/>
            <a:ext cx="7869560" cy="5184576"/>
          </a:xfrm>
        </p:spPr>
        <p:txBody>
          <a:bodyPr>
            <a:noAutofit/>
          </a:bodyPr>
          <a:lstStyle/>
          <a:p>
            <a:pPr lvl="0" algn="just">
              <a:lnSpc>
                <a:spcPct val="160000"/>
              </a:lnSpc>
              <a:buFont typeface="Wingdings" panose="05000000000000000000" pitchFamily="2" charset="2"/>
              <a:buChar char="q"/>
            </a:pPr>
            <a:r>
              <a:rPr lang="fr-FR" sz="2800" dirty="0">
                <a:solidFill>
                  <a:prstClr val="black"/>
                </a:solidFill>
                <a:latin typeface="Arial" panose="020B0604020202020204" pitchFamily="34" charset="0"/>
                <a:cs typeface="Arial" panose="020B0604020202020204" pitchFamily="34" charset="0"/>
              </a:rPr>
              <a:t>Introduction</a:t>
            </a:r>
          </a:p>
          <a:p>
            <a:pPr lvl="0" algn="just">
              <a:lnSpc>
                <a:spcPct val="160000"/>
              </a:lnSpc>
              <a:buFont typeface="Wingdings" panose="05000000000000000000" pitchFamily="2" charset="2"/>
              <a:buChar char="q"/>
            </a:pPr>
            <a:r>
              <a:rPr lang="fr-FR" sz="2800" dirty="0">
                <a:solidFill>
                  <a:prstClr val="black"/>
                </a:solidFill>
                <a:latin typeface="Arial" panose="020B0604020202020204" pitchFamily="34" charset="0"/>
                <a:cs typeface="Arial" panose="020B0604020202020204" pitchFamily="34" charset="0"/>
              </a:rPr>
              <a:t>Objectifs</a:t>
            </a:r>
          </a:p>
          <a:p>
            <a:pPr lvl="0" algn="just">
              <a:lnSpc>
                <a:spcPct val="160000"/>
              </a:lnSpc>
              <a:buFont typeface="Wingdings" panose="05000000000000000000" pitchFamily="2" charset="2"/>
              <a:buChar char="q"/>
            </a:pPr>
            <a:r>
              <a:rPr lang="fr-FR" sz="2800" dirty="0">
                <a:solidFill>
                  <a:prstClr val="black"/>
                </a:solidFill>
                <a:latin typeface="Arial" panose="020B0604020202020204" pitchFamily="34" charset="0"/>
                <a:cs typeface="Arial" panose="020B0604020202020204" pitchFamily="34" charset="0"/>
              </a:rPr>
              <a:t>Patients et méthodes  </a:t>
            </a:r>
          </a:p>
          <a:p>
            <a:pPr lvl="0" algn="just">
              <a:lnSpc>
                <a:spcPct val="160000"/>
              </a:lnSpc>
              <a:buFont typeface="Wingdings" panose="05000000000000000000" pitchFamily="2" charset="2"/>
              <a:buChar char="q"/>
            </a:pPr>
            <a:r>
              <a:rPr lang="fr-FR" sz="2800" dirty="0">
                <a:solidFill>
                  <a:prstClr val="black"/>
                </a:solidFill>
                <a:latin typeface="Arial" panose="020B0604020202020204" pitchFamily="34" charset="0"/>
                <a:cs typeface="Arial" panose="020B0604020202020204" pitchFamily="34" charset="0"/>
              </a:rPr>
              <a:t>Résultats</a:t>
            </a:r>
          </a:p>
          <a:p>
            <a:pPr lvl="0" algn="just">
              <a:lnSpc>
                <a:spcPct val="160000"/>
              </a:lnSpc>
              <a:buFont typeface="Wingdings" panose="05000000000000000000" pitchFamily="2" charset="2"/>
              <a:buChar char="q"/>
            </a:pPr>
            <a:r>
              <a:rPr lang="fr-FR" sz="2800" dirty="0">
                <a:solidFill>
                  <a:prstClr val="black"/>
                </a:solidFill>
                <a:latin typeface="Arial" panose="020B0604020202020204" pitchFamily="34" charset="0"/>
                <a:cs typeface="Arial" panose="020B0604020202020204" pitchFamily="34" charset="0"/>
              </a:rPr>
              <a:t>Discussion</a:t>
            </a:r>
          </a:p>
          <a:p>
            <a:pPr lvl="0" algn="just">
              <a:lnSpc>
                <a:spcPct val="160000"/>
              </a:lnSpc>
              <a:buFont typeface="Wingdings" panose="05000000000000000000" pitchFamily="2" charset="2"/>
              <a:buChar char="q"/>
            </a:pPr>
            <a:r>
              <a:rPr lang="fr-FR" sz="2800" dirty="0">
                <a:solidFill>
                  <a:prstClr val="black"/>
                </a:solidFill>
                <a:latin typeface="Arial" panose="020B0604020202020204" pitchFamily="34" charset="0"/>
                <a:cs typeface="Arial" panose="020B0604020202020204" pitchFamily="34" charset="0"/>
              </a:rPr>
              <a:t>Conclusion </a:t>
            </a:r>
          </a:p>
          <a:p>
            <a:pPr marL="0" indent="0">
              <a:buClr>
                <a:srgbClr val="0070C0"/>
              </a:buClr>
              <a:buNone/>
            </a:pPr>
            <a:endParaRPr lang="fr-FR" sz="28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a:xfrm>
            <a:off x="8316416" y="6356351"/>
            <a:ext cx="452736" cy="313009"/>
          </a:xfrm>
          <a:solidFill>
            <a:schemeClr val="bg1">
              <a:lumMod val="85000"/>
            </a:schemeClr>
          </a:solidFill>
        </p:spPr>
        <p:txBody>
          <a:bodyPr/>
          <a:lstStyle/>
          <a:p>
            <a:pPr algn="ctr"/>
            <a:fld id="{12C11457-5389-4C75-895F-8C732FD273D9}" type="slidenum">
              <a:rPr lang="fr-FR" sz="1800" b="1" smtClean="0">
                <a:solidFill>
                  <a:schemeClr val="tx1"/>
                </a:solidFill>
              </a:rPr>
              <a:pPr algn="ctr"/>
              <a:t>2</a:t>
            </a:fld>
            <a:endParaRPr lang="fr-FR" sz="1800" b="1" dirty="0">
              <a:solidFill>
                <a:schemeClr val="tx1"/>
              </a:solidFill>
            </a:endParaRPr>
          </a:p>
        </p:txBody>
      </p:sp>
    </p:spTree>
    <p:extLst>
      <p:ext uri="{BB962C8B-B14F-4D97-AF65-F5344CB8AC3E}">
        <p14:creationId xmlns:p14="http://schemas.microsoft.com/office/powerpoint/2010/main" val="39235229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260648"/>
            <a:ext cx="7848872" cy="720080"/>
          </a:xfrm>
          <a:solidFill>
            <a:schemeClr val="bg1">
              <a:lumMod val="85000"/>
            </a:schemeClr>
          </a:solidFill>
          <a:ln w="19050">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200" b="1" dirty="0">
                <a:solidFill>
                  <a:schemeClr val="tx1"/>
                </a:solidFill>
                <a:latin typeface="Arial Black" panose="020B0A04020102020204" pitchFamily="34" charset="0"/>
                <a:cs typeface="Times New Roman" panose="02020603050405020304" pitchFamily="18" charset="0"/>
              </a:rPr>
              <a:t>INTRODUCTION1/3</a:t>
            </a:r>
          </a:p>
        </p:txBody>
      </p:sp>
      <p:sp>
        <p:nvSpPr>
          <p:cNvPr id="7" name="Espace réservé du numéro de diapositive 6"/>
          <p:cNvSpPr>
            <a:spLocks noGrp="1"/>
          </p:cNvSpPr>
          <p:nvPr>
            <p:ph type="sldNum" sz="quarter" idx="12"/>
          </p:nvPr>
        </p:nvSpPr>
        <p:spPr>
          <a:xfrm>
            <a:off x="8316416" y="6356350"/>
            <a:ext cx="370384" cy="385018"/>
          </a:xfrm>
          <a:solidFill>
            <a:schemeClr val="bg1">
              <a:lumMod val="85000"/>
            </a:schemeClr>
          </a:solidFill>
        </p:spPr>
        <p:txBody>
          <a:bodyPr/>
          <a:lstStyle/>
          <a:p>
            <a:fld id="{12C11457-5389-4C75-895F-8C732FD273D9}" type="slidenum">
              <a:rPr lang="fr-FR" sz="1800" b="1" smtClean="0">
                <a:solidFill>
                  <a:schemeClr val="tx1"/>
                </a:solidFill>
              </a:rPr>
              <a:pPr/>
              <a:t>3</a:t>
            </a:fld>
            <a:endParaRPr lang="fr-FR" sz="1800" b="1" dirty="0">
              <a:solidFill>
                <a:schemeClr val="tx1"/>
              </a:solidFill>
            </a:endParaRPr>
          </a:p>
        </p:txBody>
      </p:sp>
      <p:sp>
        <p:nvSpPr>
          <p:cNvPr id="8" name="Rectangle 7">
            <a:extLst>
              <a:ext uri="{FF2B5EF4-FFF2-40B4-BE49-F238E27FC236}">
                <a16:creationId xmlns="" xmlns:a16="http://schemas.microsoft.com/office/drawing/2014/main" id="{13C8D850-D3CD-4104-A83F-12BA8DFC32F8}"/>
              </a:ext>
            </a:extLst>
          </p:cNvPr>
          <p:cNvSpPr/>
          <p:nvPr/>
        </p:nvSpPr>
        <p:spPr>
          <a:xfrm>
            <a:off x="467544" y="1565453"/>
            <a:ext cx="8492048" cy="4455835"/>
          </a:xfrm>
          <a:prstGeom prst="rect">
            <a:avLst/>
          </a:prstGeom>
        </p:spPr>
        <p:txBody>
          <a:bodyPr wrap="square">
            <a:spAutoFit/>
          </a:bodyPr>
          <a:lstStyle/>
          <a:p>
            <a:pPr marL="457200" indent="-457200">
              <a:lnSpc>
                <a:spcPct val="150000"/>
              </a:lnSpc>
              <a:buFont typeface="Wingdings" panose="05000000000000000000" pitchFamily="2" charset="2"/>
              <a:buChar char="q"/>
            </a:pPr>
            <a:r>
              <a:rPr lang="fr-FR" sz="2400" b="1" dirty="0">
                <a:latin typeface="Arial" panose="020B0604020202020204" pitchFamily="34" charset="0"/>
                <a:ea typeface="Calibri" panose="020F0502020204030204" pitchFamily="34" charset="0"/>
              </a:rPr>
              <a:t>Définition</a:t>
            </a:r>
            <a:r>
              <a:rPr lang="fr-FR" sz="2400" dirty="0">
                <a:latin typeface="Arial" panose="020B0604020202020204" pitchFamily="34" charset="0"/>
                <a:ea typeface="Calibri" panose="020F0502020204030204" pitchFamily="34" charset="0"/>
              </a:rPr>
              <a:t> </a:t>
            </a:r>
          </a:p>
          <a:p>
            <a:pPr marL="914400" lvl="1" indent="-457200">
              <a:lnSpc>
                <a:spcPct val="150000"/>
              </a:lnSpc>
              <a:buFont typeface="Wingdings" panose="05000000000000000000" pitchFamily="2" charset="2"/>
              <a:buChar char="v"/>
            </a:pPr>
            <a:r>
              <a:rPr lang="fr-FR" sz="2400" dirty="0">
                <a:latin typeface="Arial" panose="020B0604020202020204" pitchFamily="34" charset="0"/>
                <a:ea typeface="Calibri" panose="020F0502020204030204" pitchFamily="34" charset="0"/>
              </a:rPr>
              <a:t>Obésité : IMC ≥ 30 kg/m²</a:t>
            </a:r>
          </a:p>
          <a:p>
            <a:pPr marL="914400" lvl="1" indent="-457200">
              <a:lnSpc>
                <a:spcPct val="150000"/>
              </a:lnSpc>
              <a:buFont typeface="Wingdings" panose="05000000000000000000" pitchFamily="2" charset="2"/>
              <a:buChar char="v"/>
            </a:pPr>
            <a:r>
              <a:rPr lang="fr-FR" sz="2400" dirty="0">
                <a:latin typeface="Arial" panose="020B0604020202020204" pitchFamily="34" charset="0"/>
                <a:ea typeface="Calibri" panose="020F0502020204030204" pitchFamily="34" charset="0"/>
              </a:rPr>
              <a:t>Surpoids : 25 kg/m² ≥ IMC &lt; 30 </a:t>
            </a:r>
            <a:r>
              <a:rPr lang="fr-FR" sz="2400" dirty="0">
                <a:solidFill>
                  <a:prstClr val="black"/>
                </a:solidFill>
                <a:latin typeface="Arial" panose="020B0604020202020204" pitchFamily="34" charset="0"/>
                <a:ea typeface="Calibri" panose="020F0502020204030204" pitchFamily="34" charset="0"/>
              </a:rPr>
              <a:t>kg/m²</a:t>
            </a:r>
            <a:endParaRPr lang="fr-FR" sz="2400" dirty="0">
              <a:latin typeface="Arial" panose="020B0604020202020204" pitchFamily="34" charset="0"/>
              <a:ea typeface="Calibri" panose="020F0502020204030204" pitchFamily="34" charset="0"/>
            </a:endParaRPr>
          </a:p>
          <a:p>
            <a:pPr marL="914400" lvl="1" indent="-457200">
              <a:lnSpc>
                <a:spcPct val="150000"/>
              </a:lnSpc>
              <a:buFont typeface="Wingdings" panose="05000000000000000000" pitchFamily="2" charset="2"/>
              <a:buChar char="v"/>
            </a:pPr>
            <a:r>
              <a:rPr lang="fr-FR" sz="2400" dirty="0">
                <a:latin typeface="Arial" panose="020B0604020202020204" pitchFamily="34" charset="0"/>
                <a:ea typeface="Calibri" panose="020F0502020204030204" pitchFamily="34" charset="0"/>
              </a:rPr>
              <a:t>Obésité abdominale :  TT &gt; 102 cm chez l’homme et de 88 cm chez la femme</a:t>
            </a:r>
          </a:p>
          <a:p>
            <a:pPr marL="457200" indent="-457200">
              <a:lnSpc>
                <a:spcPct val="150000"/>
              </a:lnSpc>
              <a:buFont typeface="Wingdings" panose="05000000000000000000" pitchFamily="2" charset="2"/>
              <a:buChar char="q"/>
            </a:pPr>
            <a:r>
              <a:rPr lang="fr-FR" sz="2400" dirty="0">
                <a:latin typeface="Arial" panose="020B0604020202020204" pitchFamily="34" charset="0"/>
              </a:rPr>
              <a:t>La surcharge pondérale et/ou son inégale répartition a des conséquences sanitaires notamment cardiovasculaires</a:t>
            </a:r>
          </a:p>
        </p:txBody>
      </p:sp>
    </p:spTree>
    <p:extLst>
      <p:ext uri="{BB962C8B-B14F-4D97-AF65-F5344CB8AC3E}">
        <p14:creationId xmlns:p14="http://schemas.microsoft.com/office/powerpoint/2010/main" val="32094111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16632"/>
            <a:ext cx="8291264" cy="864094"/>
          </a:xfrm>
          <a:solidFill>
            <a:schemeClr val="bg1">
              <a:lumMod val="85000"/>
            </a:schemeClr>
          </a:solidFill>
          <a:ln w="19050">
            <a:solidFill>
              <a:schemeClr val="accent1"/>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200" b="1" dirty="0">
                <a:solidFill>
                  <a:schemeClr val="tx1"/>
                </a:solidFill>
                <a:latin typeface="Arial Black" panose="020B0A04020102020204" pitchFamily="34" charset="0"/>
                <a:cs typeface="Times New Roman" panose="02020603050405020304" pitchFamily="18" charset="0"/>
              </a:rPr>
              <a:t>INTRODUCTION</a:t>
            </a:r>
            <a:r>
              <a:rPr lang="fr-FR" sz="3200" dirty="0">
                <a:solidFill>
                  <a:schemeClr val="tx1"/>
                </a:solidFill>
                <a:latin typeface="Arial Black" panose="020B0A04020102020204" pitchFamily="34" charset="0"/>
              </a:rPr>
              <a:t> </a:t>
            </a:r>
            <a:r>
              <a:rPr lang="fr-FR" sz="3200" b="1" dirty="0">
                <a:solidFill>
                  <a:schemeClr val="tx1"/>
                </a:solidFill>
                <a:latin typeface="Arial Black" panose="020B0A04020102020204" pitchFamily="34" charset="0"/>
                <a:cs typeface="Times New Roman" panose="02020603050405020304" pitchFamily="18" charset="0"/>
              </a:rPr>
              <a:t>2/3</a:t>
            </a:r>
          </a:p>
        </p:txBody>
      </p:sp>
      <p:sp>
        <p:nvSpPr>
          <p:cNvPr id="3" name="Espace réservé du contenu 2"/>
          <p:cNvSpPr>
            <a:spLocks noGrp="1"/>
          </p:cNvSpPr>
          <p:nvPr>
            <p:ph idx="1"/>
          </p:nvPr>
        </p:nvSpPr>
        <p:spPr>
          <a:xfrm>
            <a:off x="395536" y="1628799"/>
            <a:ext cx="8291264" cy="4727551"/>
          </a:xfrm>
        </p:spPr>
        <p:txBody>
          <a:bodyPr>
            <a:noAutofit/>
          </a:bodyPr>
          <a:lstStyle/>
          <a:p>
            <a:pPr algn="just">
              <a:lnSpc>
                <a:spcPct val="150000"/>
              </a:lnSpc>
              <a:spcAft>
                <a:spcPts val="0"/>
              </a:spcAft>
              <a:buFont typeface="Wingdings" panose="05000000000000000000" pitchFamily="2" charset="2"/>
              <a:buChar char="q"/>
            </a:pPr>
            <a:r>
              <a:rPr lang="fr-FR" sz="2400" b="1" dirty="0">
                <a:latin typeface="Arial" panose="020B0604020202020204" pitchFamily="34" charset="0"/>
                <a:ea typeface="Calibri" panose="020F0502020204030204" pitchFamily="34" charset="0"/>
              </a:rPr>
              <a:t>Epidémiologie de </a:t>
            </a:r>
            <a:r>
              <a:rPr lang="fr-FR" sz="2400" b="1" dirty="0">
                <a:solidFill>
                  <a:prstClr val="black"/>
                </a:solidFill>
                <a:latin typeface="Arial" panose="020B0604020202020204" pitchFamily="34" charset="0"/>
                <a:ea typeface="Calibri" panose="020F0502020204030204" pitchFamily="34" charset="0"/>
              </a:rPr>
              <a:t>l’obésité</a:t>
            </a:r>
            <a:r>
              <a:rPr lang="fr-FR" sz="2400" b="1" dirty="0">
                <a:latin typeface="Arial" panose="020B0604020202020204" pitchFamily="34" charset="0"/>
                <a:ea typeface="Calibri" panose="020F0502020204030204" pitchFamily="34" charset="0"/>
              </a:rPr>
              <a:t> </a:t>
            </a:r>
          </a:p>
          <a:p>
            <a:pPr lvl="1" algn="just">
              <a:lnSpc>
                <a:spcPct val="150000"/>
              </a:lnSpc>
              <a:buFont typeface="Wingdings" panose="05000000000000000000" pitchFamily="2" charset="2"/>
              <a:buChar char="v"/>
            </a:pPr>
            <a:r>
              <a:rPr lang="fr-FR" sz="2400" dirty="0">
                <a:latin typeface="Arial" panose="020B0604020202020204" pitchFamily="34" charset="0"/>
                <a:ea typeface="Calibri" panose="020F0502020204030204" pitchFamily="34" charset="0"/>
              </a:rPr>
              <a:t>Monde :13 % d’obèse et 39% en surpoids triplement entre 1975 et 2016  </a:t>
            </a:r>
          </a:p>
          <a:p>
            <a:pPr lvl="1" algn="just">
              <a:lnSpc>
                <a:spcPct val="150000"/>
              </a:lnSpc>
              <a:buFont typeface="Wingdings" panose="05000000000000000000" pitchFamily="2" charset="2"/>
              <a:buChar char="v"/>
            </a:pPr>
            <a:r>
              <a:rPr lang="fr-FR" sz="2400" dirty="0" smtClean="0">
                <a:latin typeface="Arial" panose="020B0604020202020204" pitchFamily="34" charset="0"/>
                <a:ea typeface="Calibri" panose="020F0502020204030204" pitchFamily="34" charset="0"/>
              </a:rPr>
              <a:t>BF</a:t>
            </a:r>
            <a:r>
              <a:rPr lang="fr-FR" sz="2400" dirty="0">
                <a:latin typeface="Arial" panose="020B0604020202020204" pitchFamily="34" charset="0"/>
                <a:ea typeface="Calibri" panose="020F0502020204030204" pitchFamily="34" charset="0"/>
              </a:rPr>
              <a:t>, STEPS 2013, 13,4% en surpoids et </a:t>
            </a:r>
            <a:r>
              <a:rPr lang="fr-FR" sz="2400" dirty="0" smtClean="0">
                <a:latin typeface="Arial" panose="020B0604020202020204" pitchFamily="34" charset="0"/>
                <a:ea typeface="Calibri" panose="020F0502020204030204" pitchFamily="34" charset="0"/>
              </a:rPr>
              <a:t> </a:t>
            </a:r>
            <a:r>
              <a:rPr lang="fr-FR" sz="2400" dirty="0">
                <a:latin typeface="Arial" panose="020B0604020202020204" pitchFamily="34" charset="0"/>
                <a:ea typeface="Calibri" panose="020F0502020204030204" pitchFamily="34" charset="0"/>
              </a:rPr>
              <a:t>4,5 % pour l’obésité</a:t>
            </a:r>
          </a:p>
          <a:p>
            <a:pPr lvl="1" algn="just">
              <a:lnSpc>
                <a:spcPct val="150000"/>
              </a:lnSpc>
              <a:buFont typeface="Wingdings" panose="05000000000000000000" pitchFamily="2" charset="2"/>
              <a:buChar char="v"/>
            </a:pPr>
            <a:r>
              <a:rPr lang="fr-FR" sz="2400" dirty="0">
                <a:latin typeface="Arial" panose="020B0604020202020204" pitchFamily="34" charset="0"/>
                <a:ea typeface="Calibri" panose="020F0502020204030204" pitchFamily="34" charset="0"/>
              </a:rPr>
              <a:t>Urbaine +++</a:t>
            </a:r>
          </a:p>
          <a:p>
            <a:pPr marL="0" lvl="0" indent="0">
              <a:lnSpc>
                <a:spcPct val="150000"/>
              </a:lnSpc>
              <a:buNone/>
            </a:pPr>
            <a:endParaRPr lang="fr-FR" sz="2400" dirty="0">
              <a:solidFill>
                <a:prstClr val="black"/>
              </a:solidFill>
              <a:latin typeface="Times New Roman" panose="02020603050405020304" pitchFamily="18" charset="0"/>
              <a:cs typeface="Times New Roman" panose="02020603050405020304" pitchFamily="18" charset="0"/>
            </a:endParaRPr>
          </a:p>
        </p:txBody>
      </p:sp>
      <p:sp>
        <p:nvSpPr>
          <p:cNvPr id="5" name="Espace réservé du numéro de diapositive 4"/>
          <p:cNvSpPr>
            <a:spLocks noGrp="1"/>
          </p:cNvSpPr>
          <p:nvPr>
            <p:ph type="sldNum" sz="quarter" idx="12"/>
          </p:nvPr>
        </p:nvSpPr>
        <p:spPr>
          <a:xfrm>
            <a:off x="8316416" y="6356351"/>
            <a:ext cx="370384" cy="365124"/>
          </a:xfrm>
          <a:solidFill>
            <a:schemeClr val="bg1">
              <a:lumMod val="85000"/>
            </a:schemeClr>
          </a:solidFill>
        </p:spPr>
        <p:txBody>
          <a:bodyPr/>
          <a:lstStyle/>
          <a:p>
            <a:fld id="{12C11457-5389-4C75-895F-8C732FD273D9}" type="slidenum">
              <a:rPr lang="fr-FR" sz="1800" b="1" smtClean="0">
                <a:solidFill>
                  <a:schemeClr val="tx1"/>
                </a:solidFill>
              </a:rPr>
              <a:pPr/>
              <a:t>4</a:t>
            </a:fld>
            <a:endParaRPr lang="fr-FR" sz="1800" b="1" dirty="0">
              <a:solidFill>
                <a:schemeClr val="tx1"/>
              </a:solidFill>
            </a:endParaRPr>
          </a:p>
        </p:txBody>
      </p:sp>
    </p:spTree>
    <p:extLst>
      <p:ext uri="{BB962C8B-B14F-4D97-AF65-F5344CB8AC3E}">
        <p14:creationId xmlns:p14="http://schemas.microsoft.com/office/powerpoint/2010/main" val="30637157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5D756BE-9F03-4A0B-970E-E37BC0C75F98}"/>
              </a:ext>
            </a:extLst>
          </p:cNvPr>
          <p:cNvSpPr>
            <a:spLocks noGrp="1"/>
          </p:cNvSpPr>
          <p:nvPr>
            <p:ph type="title"/>
          </p:nvPr>
        </p:nvSpPr>
        <p:spPr>
          <a:xfrm>
            <a:off x="457200" y="274638"/>
            <a:ext cx="8003232" cy="634082"/>
          </a:xfrm>
          <a:solidFill>
            <a:schemeClr val="bg1">
              <a:lumMod val="85000"/>
            </a:schemeClr>
          </a:solidFill>
          <a:ln w="19050">
            <a:solidFill>
              <a:srgbClr val="002060"/>
            </a:solidFill>
          </a:ln>
        </p:spPr>
        <p:txBody>
          <a:bodyPr/>
          <a:lstStyle/>
          <a:p>
            <a:r>
              <a:rPr lang="fr-FR" sz="3200" b="1" dirty="0">
                <a:solidFill>
                  <a:prstClr val="black"/>
                </a:solidFill>
                <a:latin typeface="Arial Black" panose="020B0A04020102020204" pitchFamily="34" charset="0"/>
                <a:ea typeface="+mn-ea"/>
                <a:cs typeface="Times New Roman" panose="02020603050405020304" pitchFamily="18" charset="0"/>
              </a:rPr>
              <a:t>INTRODUCTION</a:t>
            </a:r>
            <a:r>
              <a:rPr lang="fr-FR" sz="3200" dirty="0">
                <a:solidFill>
                  <a:prstClr val="black"/>
                </a:solidFill>
                <a:latin typeface="Arial Black" panose="020B0A04020102020204" pitchFamily="34" charset="0"/>
                <a:ea typeface="+mn-ea"/>
                <a:cs typeface="Times New Roman" panose="02020603050405020304" pitchFamily="18" charset="0"/>
              </a:rPr>
              <a:t> </a:t>
            </a:r>
            <a:r>
              <a:rPr lang="fr-FR" sz="3200" b="1" dirty="0">
                <a:solidFill>
                  <a:prstClr val="black"/>
                </a:solidFill>
                <a:latin typeface="Arial Black" panose="020B0A04020102020204" pitchFamily="34" charset="0"/>
                <a:ea typeface="+mn-ea"/>
                <a:cs typeface="Times New Roman" panose="02020603050405020304" pitchFamily="18" charset="0"/>
              </a:rPr>
              <a:t>3/3</a:t>
            </a:r>
            <a:endParaRPr lang="fr-FR" dirty="0"/>
          </a:p>
        </p:txBody>
      </p:sp>
      <p:sp>
        <p:nvSpPr>
          <p:cNvPr id="3" name="Espace réservé du contenu 2">
            <a:extLst>
              <a:ext uri="{FF2B5EF4-FFF2-40B4-BE49-F238E27FC236}">
                <a16:creationId xmlns="" xmlns:a16="http://schemas.microsoft.com/office/drawing/2014/main" id="{C1C9F6A2-7B87-4031-A81C-982EA60BAA85}"/>
              </a:ext>
            </a:extLst>
          </p:cNvPr>
          <p:cNvSpPr>
            <a:spLocks noGrp="1"/>
          </p:cNvSpPr>
          <p:nvPr>
            <p:ph idx="1"/>
          </p:nvPr>
        </p:nvSpPr>
        <p:spPr>
          <a:xfrm>
            <a:off x="457200" y="1354758"/>
            <a:ext cx="8229600" cy="5458618"/>
          </a:xfrm>
        </p:spPr>
        <p:txBody>
          <a:bodyPr>
            <a:normAutofit/>
          </a:bodyPr>
          <a:lstStyle/>
          <a:p>
            <a:pPr>
              <a:lnSpc>
                <a:spcPct val="150000"/>
              </a:lnSpc>
              <a:buFont typeface="Wingdings" panose="05000000000000000000" pitchFamily="2" charset="2"/>
              <a:buChar char="q"/>
            </a:pPr>
            <a:r>
              <a:rPr lang="fr-FR" sz="2400" b="1" dirty="0">
                <a:latin typeface="Arial" panose="020B0604020202020204" pitchFamily="34" charset="0"/>
                <a:cs typeface="Arial" panose="020B0604020202020204" pitchFamily="34" charset="0"/>
              </a:rPr>
              <a:t>Statut pondéral et fonction diastolique VG</a:t>
            </a:r>
          </a:p>
          <a:p>
            <a:pPr lvl="1">
              <a:lnSpc>
                <a:spcPct val="150000"/>
              </a:lnSpc>
              <a:buFont typeface="Wingdings" panose="05000000000000000000" pitchFamily="2" charset="2"/>
              <a:buChar char="v"/>
            </a:pPr>
            <a:r>
              <a:rPr lang="fr-FR" sz="2400" dirty="0">
                <a:latin typeface="Arial" panose="020B0604020202020204" pitchFamily="34" charset="0"/>
                <a:cs typeface="Arial" panose="020B0604020202020204" pitchFamily="34" charset="0"/>
              </a:rPr>
              <a:t>Impact de l’augmentation IMC ou TT sur fonction diastolique VG peu évaluée chez le jeune noir africain</a:t>
            </a:r>
          </a:p>
          <a:p>
            <a:pPr marL="457200" lvl="1" indent="0">
              <a:buNone/>
            </a:pPr>
            <a:endParaRPr lang="fr-FR" sz="2400" dirty="0">
              <a:latin typeface="Arial" panose="020B0604020202020204" pitchFamily="34" charset="0"/>
              <a:cs typeface="Arial" panose="020B0604020202020204" pitchFamily="34" charset="0"/>
            </a:endParaRPr>
          </a:p>
          <a:p>
            <a:pPr lvl="1" algn="just">
              <a:lnSpc>
                <a:spcPct val="150000"/>
              </a:lnSpc>
              <a:spcBef>
                <a:spcPts val="0"/>
              </a:spcBef>
              <a:buFont typeface="Wingdings" panose="05000000000000000000" pitchFamily="2" charset="2"/>
              <a:buChar char="v"/>
            </a:pPr>
            <a:r>
              <a:rPr lang="fr-FR" sz="2400" dirty="0">
                <a:solidFill>
                  <a:prstClr val="black"/>
                </a:solidFill>
                <a:latin typeface="Arial" panose="020B0604020202020204" pitchFamily="34" charset="0"/>
                <a:ea typeface="Calibri" panose="020F0502020204030204" pitchFamily="34" charset="0"/>
                <a:cs typeface="Arial" panose="020B0604020202020204" pitchFamily="34" charset="0"/>
              </a:rPr>
              <a:t>Notre étude se propose donc d’étudier l’impact de la surcharge pondérale et / ou de sa répartition sur la fonction diastolique du ventricule gauche chez le sujet jeune</a:t>
            </a:r>
          </a:p>
          <a:p>
            <a:pPr marL="0" indent="0">
              <a:buNone/>
            </a:pPr>
            <a:endParaRPr lang="fr-FR" sz="2400" dirty="0"/>
          </a:p>
        </p:txBody>
      </p:sp>
      <p:sp>
        <p:nvSpPr>
          <p:cNvPr id="4" name="Espace réservé du numéro de diapositive 3">
            <a:extLst>
              <a:ext uri="{FF2B5EF4-FFF2-40B4-BE49-F238E27FC236}">
                <a16:creationId xmlns="" xmlns:a16="http://schemas.microsoft.com/office/drawing/2014/main" id="{38E0D869-63CA-42EA-9AFD-8913EEA18A43}"/>
              </a:ext>
            </a:extLst>
          </p:cNvPr>
          <p:cNvSpPr>
            <a:spLocks noGrp="1"/>
          </p:cNvSpPr>
          <p:nvPr>
            <p:ph type="sldNum" sz="quarter" idx="12"/>
          </p:nvPr>
        </p:nvSpPr>
        <p:spPr>
          <a:xfrm>
            <a:off x="8460432" y="6381328"/>
            <a:ext cx="504056" cy="418058"/>
          </a:xfrm>
          <a:solidFill>
            <a:schemeClr val="bg1">
              <a:lumMod val="85000"/>
            </a:schemeClr>
          </a:solidFill>
        </p:spPr>
        <p:txBody>
          <a:bodyPr/>
          <a:lstStyle/>
          <a:p>
            <a:pPr algn="ctr"/>
            <a:fld id="{12C11457-5389-4C75-895F-8C732FD273D9}" type="slidenum">
              <a:rPr lang="fr-FR" sz="1800" b="1" smtClean="0">
                <a:solidFill>
                  <a:schemeClr val="tx1"/>
                </a:solidFill>
              </a:rPr>
              <a:pPr algn="ctr"/>
              <a:t>5</a:t>
            </a:fld>
            <a:endParaRPr lang="fr-FR" sz="1800" b="1" dirty="0">
              <a:solidFill>
                <a:schemeClr val="tx1"/>
              </a:solidFill>
            </a:endParaRPr>
          </a:p>
        </p:txBody>
      </p:sp>
    </p:spTree>
    <p:extLst>
      <p:ext uri="{BB962C8B-B14F-4D97-AF65-F5344CB8AC3E}">
        <p14:creationId xmlns:p14="http://schemas.microsoft.com/office/powerpoint/2010/main" val="17585918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74638"/>
            <a:ext cx="8568952" cy="850106"/>
          </a:xfrm>
          <a:solidFill>
            <a:schemeClr val="bg1">
              <a:lumMod val="85000"/>
            </a:schemeClr>
          </a:solidFill>
          <a:ln w="19050">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200" b="1" dirty="0">
                <a:solidFill>
                  <a:schemeClr val="tx1"/>
                </a:solidFill>
                <a:latin typeface="Arial Black" panose="020B0A04020102020204" pitchFamily="34" charset="0"/>
                <a:cs typeface="Times New Roman" panose="02020603050405020304" pitchFamily="18" charset="0"/>
              </a:rPr>
              <a:t>OBJECTIFS</a:t>
            </a:r>
            <a:r>
              <a:rPr lang="fr-FR" sz="3200" dirty="0">
                <a:solidFill>
                  <a:schemeClr val="tx1"/>
                </a:solidFill>
                <a:latin typeface="Arial Black" panose="020B0A04020102020204" pitchFamily="34" charset="0"/>
                <a:cs typeface="Times New Roman" panose="02020603050405020304" pitchFamily="18" charset="0"/>
              </a:rPr>
              <a:t> </a:t>
            </a:r>
            <a:r>
              <a:rPr lang="fr-FR" sz="3200" b="1" dirty="0">
                <a:solidFill>
                  <a:schemeClr val="tx1"/>
                </a:solidFill>
                <a:latin typeface="Arial Black" panose="020B0A04020102020204" pitchFamily="34" charset="0"/>
                <a:cs typeface="Times New Roman" panose="02020603050405020304" pitchFamily="18" charset="0"/>
              </a:rPr>
              <a:t>1/2</a:t>
            </a:r>
          </a:p>
        </p:txBody>
      </p:sp>
      <p:sp>
        <p:nvSpPr>
          <p:cNvPr id="3" name="Espace réservé du contenu 2"/>
          <p:cNvSpPr>
            <a:spLocks noGrp="1"/>
          </p:cNvSpPr>
          <p:nvPr>
            <p:ph idx="1"/>
          </p:nvPr>
        </p:nvSpPr>
        <p:spPr>
          <a:xfrm>
            <a:off x="323528" y="1600200"/>
            <a:ext cx="8363271" cy="5069160"/>
          </a:xfrm>
        </p:spPr>
        <p:txBody>
          <a:bodyPr>
            <a:normAutofit/>
          </a:bodyPr>
          <a:lstStyle/>
          <a:p>
            <a:pPr>
              <a:buFont typeface="Wingdings" panose="05000000000000000000" pitchFamily="2" charset="2"/>
              <a:buChar char="q"/>
            </a:pPr>
            <a:r>
              <a:rPr lang="fr-FR" sz="2400" b="1" dirty="0">
                <a:latin typeface="Arial Black" panose="020B0A04020102020204" pitchFamily="34" charset="0"/>
              </a:rPr>
              <a:t> Objectif Général </a:t>
            </a:r>
          </a:p>
          <a:p>
            <a:pPr marL="0" indent="0">
              <a:buNone/>
            </a:pPr>
            <a:endParaRPr lang="fr-FR" sz="2400" dirty="0">
              <a:solidFill>
                <a:prstClr val="black"/>
              </a:solidFill>
              <a:latin typeface="Arial Black" panose="020B0A04020102020204" pitchFamily="34" charset="0"/>
              <a:cs typeface="Arial" panose="020B0604020202020204" pitchFamily="34" charset="0"/>
            </a:endParaRPr>
          </a:p>
          <a:p>
            <a:pPr indent="0" algn="just">
              <a:lnSpc>
                <a:spcPct val="150000"/>
              </a:lnSpc>
              <a:spcAft>
                <a:spcPts val="600"/>
              </a:spcAft>
              <a:buNone/>
            </a:pPr>
            <a:r>
              <a:rPr lang="fr-FR" sz="2400" dirty="0">
                <a:latin typeface="Arial" panose="020B0604020202020204" pitchFamily="34" charset="0"/>
                <a:ea typeface="Calibri" panose="020F0502020204030204" pitchFamily="34" charset="0"/>
                <a:cs typeface="Arial" panose="020B0604020202020204" pitchFamily="34" charset="0"/>
              </a:rPr>
              <a:t>Etudier la fonction diastolique du ventricule gauche chez le sujet jeune en fonction du statut pondéral </a:t>
            </a:r>
            <a:r>
              <a:rPr lang="fr-FR" sz="2400" dirty="0">
                <a:latin typeface="Arial" panose="020B0604020202020204" pitchFamily="34" charset="0"/>
                <a:ea typeface="Calibri" panose="020F0502020204030204" pitchFamily="34" charset="0"/>
              </a:rPr>
              <a:t>au centre hospitalier universitaire de </a:t>
            </a:r>
            <a:r>
              <a:rPr lang="fr-FR" sz="2400" dirty="0" err="1">
                <a:latin typeface="Arial" panose="020B0604020202020204" pitchFamily="34" charset="0"/>
                <a:ea typeface="Calibri" panose="020F0502020204030204" pitchFamily="34" charset="0"/>
              </a:rPr>
              <a:t>Bogodogo</a:t>
            </a:r>
            <a:r>
              <a:rPr lang="fr-FR" sz="2400" dirty="0">
                <a:latin typeface="Arial" panose="020B0604020202020204" pitchFamily="34" charset="0"/>
                <a:ea typeface="Calibri" panose="020F0502020204030204" pitchFamily="34" charset="0"/>
              </a:rPr>
              <a:t> et au centre hospitalier régional de Koudougou </a:t>
            </a:r>
            <a:endParaRPr lang="fr-FR" sz="2400"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fr-FR" sz="2400" u="sng"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a:xfrm>
            <a:off x="8117304" y="6356350"/>
            <a:ext cx="569495" cy="397376"/>
          </a:xfrm>
          <a:solidFill>
            <a:schemeClr val="bg1">
              <a:lumMod val="85000"/>
            </a:schemeClr>
          </a:solidFill>
        </p:spPr>
        <p:txBody>
          <a:bodyPr/>
          <a:lstStyle/>
          <a:p>
            <a:pPr algn="ctr"/>
            <a:fld id="{12C11457-5389-4C75-895F-8C732FD273D9}" type="slidenum">
              <a:rPr lang="fr-FR" sz="1800" b="1" smtClean="0">
                <a:solidFill>
                  <a:schemeClr val="tx1"/>
                </a:solidFill>
              </a:rPr>
              <a:pPr algn="ctr"/>
              <a:t>6</a:t>
            </a:fld>
            <a:endParaRPr lang="fr-FR" sz="1800" b="1" dirty="0">
              <a:solidFill>
                <a:schemeClr val="tx1"/>
              </a:solidFill>
            </a:endParaRPr>
          </a:p>
        </p:txBody>
      </p:sp>
    </p:spTree>
    <p:extLst>
      <p:ext uri="{BB962C8B-B14F-4D97-AF65-F5344CB8AC3E}">
        <p14:creationId xmlns:p14="http://schemas.microsoft.com/office/powerpoint/2010/main" val="33720736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60648"/>
            <a:ext cx="8496944" cy="792088"/>
          </a:xfrm>
          <a:solidFill>
            <a:schemeClr val="bg1">
              <a:lumMod val="85000"/>
            </a:schemeClr>
          </a:solidFill>
          <a:ln w="19050">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fr-FR" sz="3200" b="1" dirty="0">
                <a:solidFill>
                  <a:schemeClr val="tx1"/>
                </a:solidFill>
                <a:latin typeface="Arial Black" panose="020B0A04020102020204" pitchFamily="34" charset="0"/>
                <a:cs typeface="Times New Roman" panose="02020603050405020304" pitchFamily="18" charset="0"/>
              </a:rPr>
              <a:t>OBJECTIFS 2/2</a:t>
            </a:r>
          </a:p>
        </p:txBody>
      </p:sp>
      <p:sp>
        <p:nvSpPr>
          <p:cNvPr id="3" name="Espace réservé du contenu 2"/>
          <p:cNvSpPr>
            <a:spLocks noGrp="1"/>
          </p:cNvSpPr>
          <p:nvPr>
            <p:ph idx="1"/>
          </p:nvPr>
        </p:nvSpPr>
        <p:spPr>
          <a:xfrm>
            <a:off x="337204" y="1431986"/>
            <a:ext cx="8496944" cy="4954840"/>
          </a:xfrm>
        </p:spPr>
        <p:txBody>
          <a:bodyPr>
            <a:normAutofit/>
          </a:bodyPr>
          <a:lstStyle/>
          <a:p>
            <a:pPr>
              <a:lnSpc>
                <a:spcPct val="150000"/>
              </a:lnSpc>
              <a:buFont typeface="Wingdings" panose="05000000000000000000" pitchFamily="2" charset="2"/>
              <a:buChar char="q"/>
            </a:pPr>
            <a:r>
              <a:rPr lang="fr-FR" sz="2800" b="1" dirty="0">
                <a:solidFill>
                  <a:prstClr val="black"/>
                </a:solidFill>
                <a:latin typeface="Arial" panose="020B0604020202020204" pitchFamily="34" charset="0"/>
                <a:cs typeface="Arial" panose="020B0604020202020204" pitchFamily="34" charset="0"/>
              </a:rPr>
              <a:t>Objectifs spécifiques </a:t>
            </a:r>
          </a:p>
          <a:p>
            <a:pPr marL="800100" indent="-457200" algn="just">
              <a:lnSpc>
                <a:spcPct val="150000"/>
              </a:lnSpc>
              <a:spcAft>
                <a:spcPts val="0"/>
              </a:spcAft>
              <a:buFont typeface="Wingdings" panose="05000000000000000000" pitchFamily="2" charset="2"/>
              <a:buChar char="v"/>
            </a:pPr>
            <a:r>
              <a:rPr lang="fr-FR" sz="2400" dirty="0">
                <a:latin typeface="Arial" panose="020B0604020202020204" pitchFamily="34" charset="0"/>
                <a:ea typeface="Calibri" panose="020F0502020204030204" pitchFamily="34" charset="0"/>
              </a:rPr>
              <a:t>Décrire l’impact de l’indice de masse corporelle et du tour de taille sur la fonction diastolique du ventricule gauche à l’échocardiographie Doppler </a:t>
            </a:r>
          </a:p>
          <a:p>
            <a:pPr marL="800100" marR="0" lvl="0" indent="-457200" algn="just" defTabSz="914400" rtl="0" eaLnBrk="1" fontAlgn="auto" latinLnBrk="0" hangingPunct="1">
              <a:lnSpc>
                <a:spcPct val="150000"/>
              </a:lnSpc>
              <a:spcBef>
                <a:spcPct val="20000"/>
              </a:spcBef>
              <a:spcAft>
                <a:spcPts val="0"/>
              </a:spcAft>
              <a:buClrTx/>
              <a:buSzTx/>
              <a:buFont typeface="Wingdings" panose="05000000000000000000" pitchFamily="2" charset="2"/>
              <a:buChar char="v"/>
              <a:tabLst/>
              <a:defRPr/>
            </a:pPr>
            <a:r>
              <a:rPr kumimoji="0" lang="fr-FR" sz="24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Déterminer les autres facteurs influençant les paramètres de la fonction diastolique du ventricule gauche chez les sujets jeunes obèses</a:t>
            </a:r>
          </a:p>
          <a:p>
            <a:pPr marL="800100" indent="-457200" algn="just">
              <a:lnSpc>
                <a:spcPct val="150000"/>
              </a:lnSpc>
              <a:spcAft>
                <a:spcPts val="0"/>
              </a:spcAft>
              <a:buFont typeface="Wingdings" panose="05000000000000000000" pitchFamily="2" charset="2"/>
              <a:buChar char="v"/>
            </a:pPr>
            <a:endParaRPr lang="fr-FR" sz="2400" dirty="0">
              <a:latin typeface="Arial" panose="020B0604020202020204" pitchFamily="34" charset="0"/>
              <a:ea typeface="Calibri" panose="020F0502020204030204" pitchFamily="34" charset="0"/>
            </a:endParaRPr>
          </a:p>
          <a:p>
            <a:pPr indent="0" algn="just">
              <a:lnSpc>
                <a:spcPct val="150000"/>
              </a:lnSpc>
              <a:spcAft>
                <a:spcPts val="0"/>
              </a:spcAft>
              <a:buNone/>
            </a:pPr>
            <a:endParaRPr lang="fr-FR" sz="26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a:xfrm>
            <a:off x="8532440" y="6356350"/>
            <a:ext cx="504056" cy="385018"/>
          </a:xfrm>
          <a:solidFill>
            <a:schemeClr val="bg1">
              <a:lumMod val="85000"/>
            </a:schemeClr>
          </a:solidFill>
        </p:spPr>
        <p:txBody>
          <a:bodyPr/>
          <a:lstStyle/>
          <a:p>
            <a:pPr algn="ctr"/>
            <a:fld id="{12C11457-5389-4C75-895F-8C732FD273D9}" type="slidenum">
              <a:rPr lang="fr-FR" sz="1800" b="1" smtClean="0">
                <a:solidFill>
                  <a:schemeClr val="tx1"/>
                </a:solidFill>
              </a:rPr>
              <a:pPr algn="ctr"/>
              <a:t>7</a:t>
            </a:fld>
            <a:endParaRPr lang="fr-FR" sz="1800" b="1" dirty="0">
              <a:solidFill>
                <a:schemeClr val="tx1"/>
              </a:solidFill>
            </a:endParaRPr>
          </a:p>
        </p:txBody>
      </p:sp>
    </p:spTree>
    <p:extLst>
      <p:ext uri="{BB962C8B-B14F-4D97-AF65-F5344CB8AC3E}">
        <p14:creationId xmlns:p14="http://schemas.microsoft.com/office/powerpoint/2010/main" val="29586811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424936" cy="778098"/>
          </a:xfrm>
          <a:solidFill>
            <a:schemeClr val="bg1">
              <a:lumMod val="85000"/>
            </a:schemeClr>
          </a:solidFill>
          <a:ln w="19050">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lvl="0">
              <a:spcBef>
                <a:spcPts val="0"/>
              </a:spcBef>
            </a:pPr>
            <a:r>
              <a:rPr lang="fr-FR" sz="3200" b="1" spc="300" dirty="0">
                <a:solidFill>
                  <a:prstClr val="black"/>
                </a:solidFill>
                <a:latin typeface="Arial Black" panose="020B0A04020102020204" pitchFamily="34" charset="0"/>
                <a:cs typeface="Times New Roman" pitchFamily="18" charset="0"/>
              </a:rPr>
              <a:t>PATIENTS ET METHODES 1/3</a:t>
            </a:r>
          </a:p>
        </p:txBody>
      </p:sp>
      <p:sp>
        <p:nvSpPr>
          <p:cNvPr id="3" name="Espace réservé du contenu 2"/>
          <p:cNvSpPr>
            <a:spLocks noGrp="1"/>
          </p:cNvSpPr>
          <p:nvPr>
            <p:ph idx="1"/>
          </p:nvPr>
        </p:nvSpPr>
        <p:spPr>
          <a:xfrm>
            <a:off x="393335" y="1747780"/>
            <a:ext cx="8424936" cy="5112568"/>
          </a:xfrm>
        </p:spPr>
        <p:txBody>
          <a:bodyPr>
            <a:normAutofit/>
          </a:bodyPr>
          <a:lstStyle/>
          <a:p>
            <a:pPr lvl="0">
              <a:lnSpc>
                <a:spcPct val="150000"/>
              </a:lnSpc>
              <a:buFont typeface="Wingdings" pitchFamily="2" charset="2"/>
              <a:buChar char="q"/>
            </a:pPr>
            <a:r>
              <a:rPr lang="fr-FR" sz="2800" b="1" dirty="0">
                <a:solidFill>
                  <a:prstClr val="black"/>
                </a:solidFill>
                <a:latin typeface="Arial" panose="020B0604020202020204" pitchFamily="34" charset="0"/>
                <a:cs typeface="Arial" panose="020B0604020202020204" pitchFamily="34" charset="0"/>
              </a:rPr>
              <a:t> </a:t>
            </a:r>
            <a:r>
              <a:rPr lang="fr-FR" sz="2400" b="1" dirty="0">
                <a:solidFill>
                  <a:prstClr val="black"/>
                </a:solidFill>
                <a:latin typeface="Arial" panose="020B0604020202020204" pitchFamily="34" charset="0"/>
                <a:cs typeface="Arial" panose="020B0604020202020204" pitchFamily="34" charset="0"/>
              </a:rPr>
              <a:t>Cadre de l’étude : </a:t>
            </a:r>
            <a:r>
              <a:rPr lang="fr-FR" sz="2400" dirty="0">
                <a:solidFill>
                  <a:prstClr val="black"/>
                </a:solidFill>
                <a:latin typeface="Arial" panose="020B0604020202020204" pitchFamily="34" charset="0"/>
                <a:cs typeface="Arial" panose="020B0604020202020204" pitchFamily="34" charset="0"/>
              </a:rPr>
              <a:t>CHU-</a:t>
            </a:r>
            <a:r>
              <a:rPr lang="fr-FR" sz="2400" dirty="0" err="1">
                <a:solidFill>
                  <a:prstClr val="black"/>
                </a:solidFill>
                <a:latin typeface="Arial" panose="020B0604020202020204" pitchFamily="34" charset="0"/>
                <a:cs typeface="Arial" panose="020B0604020202020204" pitchFamily="34" charset="0"/>
              </a:rPr>
              <a:t>Bogodogo</a:t>
            </a:r>
            <a:r>
              <a:rPr lang="fr-FR" sz="2400" dirty="0">
                <a:solidFill>
                  <a:prstClr val="black"/>
                </a:solidFill>
                <a:latin typeface="Arial" panose="020B0604020202020204" pitchFamily="34" charset="0"/>
                <a:cs typeface="Arial" panose="020B0604020202020204" pitchFamily="34" charset="0"/>
              </a:rPr>
              <a:t>, CHR/Koudougou</a:t>
            </a:r>
            <a:endParaRPr lang="fr-FR" sz="2400" b="1" dirty="0">
              <a:solidFill>
                <a:prstClr val="black"/>
              </a:solidFill>
              <a:latin typeface="Arial" panose="020B0604020202020204" pitchFamily="34" charset="0"/>
              <a:cs typeface="Arial" panose="020B0604020202020204" pitchFamily="34" charset="0"/>
            </a:endParaRPr>
          </a:p>
          <a:p>
            <a:pPr lvl="0">
              <a:lnSpc>
                <a:spcPct val="150000"/>
              </a:lnSpc>
              <a:buFont typeface="Wingdings" pitchFamily="2" charset="2"/>
              <a:buChar char="q"/>
            </a:pPr>
            <a:r>
              <a:rPr lang="fr-FR" sz="2400" b="1" dirty="0">
                <a:solidFill>
                  <a:prstClr val="black"/>
                </a:solidFill>
                <a:latin typeface="Arial" panose="020B0604020202020204" pitchFamily="34" charset="0"/>
                <a:cs typeface="Arial" panose="020B0604020202020204" pitchFamily="34" charset="0"/>
              </a:rPr>
              <a:t> Type d’étude : </a:t>
            </a:r>
            <a:r>
              <a:rPr lang="fr-FR" sz="2400" dirty="0">
                <a:solidFill>
                  <a:prstClr val="black"/>
                </a:solidFill>
                <a:latin typeface="Arial" panose="020B0604020202020204" pitchFamily="34" charset="0"/>
                <a:cs typeface="Arial" panose="020B0604020202020204" pitchFamily="34" charset="0"/>
              </a:rPr>
              <a:t>transversale à visée descriptive</a:t>
            </a:r>
          </a:p>
          <a:p>
            <a:pPr lvl="0">
              <a:lnSpc>
                <a:spcPct val="150000"/>
              </a:lnSpc>
              <a:buFont typeface="Wingdings" pitchFamily="2" charset="2"/>
              <a:buChar char="q"/>
            </a:pPr>
            <a:r>
              <a:rPr lang="fr-FR" sz="2400" dirty="0">
                <a:solidFill>
                  <a:prstClr val="black"/>
                </a:solidFill>
                <a:latin typeface="Arial" panose="020B0604020202020204" pitchFamily="34" charset="0"/>
                <a:cs typeface="Arial" panose="020B0604020202020204" pitchFamily="34" charset="0"/>
              </a:rPr>
              <a:t>  </a:t>
            </a:r>
            <a:r>
              <a:rPr lang="fr-FR" sz="2400" b="1" dirty="0">
                <a:solidFill>
                  <a:prstClr val="black"/>
                </a:solidFill>
                <a:latin typeface="Arial" panose="020B0604020202020204" pitchFamily="34" charset="0"/>
                <a:cs typeface="Arial" panose="020B0604020202020204" pitchFamily="34" charset="0"/>
              </a:rPr>
              <a:t>Durée d’étude : </a:t>
            </a:r>
            <a:r>
              <a:rPr lang="fr-FR" sz="2400" dirty="0">
                <a:solidFill>
                  <a:prstClr val="black"/>
                </a:solidFill>
                <a:latin typeface="Arial" panose="020B0604020202020204" pitchFamily="34" charset="0"/>
                <a:cs typeface="Arial" panose="020B0604020202020204" pitchFamily="34" charset="0"/>
              </a:rPr>
              <a:t>1</a:t>
            </a:r>
            <a:r>
              <a:rPr lang="fr-FR" sz="2400" baseline="30000" dirty="0">
                <a:solidFill>
                  <a:prstClr val="black"/>
                </a:solidFill>
                <a:latin typeface="Arial" panose="020B0604020202020204" pitchFamily="34" charset="0"/>
                <a:cs typeface="Arial" panose="020B0604020202020204" pitchFamily="34" charset="0"/>
              </a:rPr>
              <a:t>er</a:t>
            </a:r>
            <a:r>
              <a:rPr lang="fr-FR" sz="2400" dirty="0">
                <a:solidFill>
                  <a:prstClr val="black"/>
                </a:solidFill>
                <a:latin typeface="Arial" panose="020B0604020202020204" pitchFamily="34" charset="0"/>
                <a:cs typeface="Arial" panose="020B0604020202020204" pitchFamily="34" charset="0"/>
              </a:rPr>
              <a:t>  mars - 31 Août 2019 soit  6 mois</a:t>
            </a:r>
          </a:p>
          <a:p>
            <a:pPr lvl="0" algn="just">
              <a:lnSpc>
                <a:spcPct val="150000"/>
              </a:lnSpc>
              <a:buFont typeface="Wingdings" pitchFamily="2" charset="2"/>
              <a:buChar char="q"/>
            </a:pPr>
            <a:r>
              <a:rPr lang="fr-FR" sz="2400" b="1" dirty="0">
                <a:solidFill>
                  <a:prstClr val="black"/>
                </a:solidFill>
                <a:latin typeface="Arial" panose="020B0604020202020204" pitchFamily="34" charset="0"/>
                <a:cs typeface="Arial" panose="020B0604020202020204" pitchFamily="34" charset="0"/>
              </a:rPr>
              <a:t> Population d’étude</a:t>
            </a:r>
            <a:r>
              <a:rPr lang="fr-FR" sz="2400" dirty="0">
                <a:solidFill>
                  <a:prstClr val="black"/>
                </a:solidFill>
                <a:latin typeface="Arial" panose="020B0604020202020204" pitchFamily="34" charset="0"/>
                <a:cs typeface="Arial" panose="020B0604020202020204" pitchFamily="34" charset="0"/>
              </a:rPr>
              <a:t> : </a:t>
            </a:r>
            <a:r>
              <a:rPr lang="fr-FR" sz="2400" dirty="0">
                <a:latin typeface="Arial" panose="020B0604020202020204" pitchFamily="34" charset="0"/>
                <a:ea typeface="Calibri" panose="020F0502020204030204" pitchFamily="34" charset="0"/>
                <a:cs typeface="Arial" panose="020B0604020202020204" pitchFamily="34" charset="0"/>
              </a:rPr>
              <a:t>personnel des hôpitaux et  accompagnateurs et/ou visiteurs des patients hospitalisés </a:t>
            </a:r>
            <a:endParaRPr lang="fr-FR" sz="2400" dirty="0">
              <a:solidFill>
                <a:prstClr val="black"/>
              </a:solidFill>
              <a:latin typeface="Arial" panose="020B0604020202020204" pitchFamily="34" charset="0"/>
              <a:cs typeface="Arial" panose="020B0604020202020204" pitchFamily="34" charset="0"/>
            </a:endParaRPr>
          </a:p>
          <a:p>
            <a:pPr marL="0" indent="0">
              <a:buNone/>
            </a:pPr>
            <a:endParaRPr lang="fr-FR"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2"/>
          </p:nvPr>
        </p:nvSpPr>
        <p:spPr>
          <a:xfrm>
            <a:off x="8244408" y="6356350"/>
            <a:ext cx="442392" cy="385018"/>
          </a:xfrm>
          <a:solidFill>
            <a:schemeClr val="bg1">
              <a:lumMod val="85000"/>
            </a:schemeClr>
          </a:solidFill>
        </p:spPr>
        <p:txBody>
          <a:bodyPr/>
          <a:lstStyle/>
          <a:p>
            <a:pPr algn="ctr"/>
            <a:fld id="{12C11457-5389-4C75-895F-8C732FD273D9}" type="slidenum">
              <a:rPr lang="fr-FR" sz="1800" b="1" smtClean="0">
                <a:solidFill>
                  <a:schemeClr val="tx1"/>
                </a:solidFill>
              </a:rPr>
              <a:pPr algn="ctr"/>
              <a:t>8</a:t>
            </a:fld>
            <a:endParaRPr lang="fr-FR" sz="1800" b="1" dirty="0">
              <a:solidFill>
                <a:schemeClr val="tx1"/>
              </a:solidFill>
            </a:endParaRPr>
          </a:p>
        </p:txBody>
      </p:sp>
    </p:spTree>
    <p:extLst>
      <p:ext uri="{BB962C8B-B14F-4D97-AF65-F5344CB8AC3E}">
        <p14:creationId xmlns:p14="http://schemas.microsoft.com/office/powerpoint/2010/main" val="4092488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3184" y="274638"/>
            <a:ext cx="8507288" cy="706090"/>
          </a:xfrm>
          <a:solidFill>
            <a:schemeClr val="bg1">
              <a:lumMod val="85000"/>
            </a:schemeClr>
          </a:solidFill>
          <a:ln w="19050">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lvl="0">
              <a:spcBef>
                <a:spcPts val="0"/>
              </a:spcBef>
            </a:pPr>
            <a:r>
              <a:rPr lang="fr-FR" sz="3200" b="1" spc="300" dirty="0">
                <a:solidFill>
                  <a:prstClr val="black"/>
                </a:solidFill>
                <a:latin typeface="Arial Black" panose="020B0A04020102020204" pitchFamily="34" charset="0"/>
                <a:cs typeface="Times New Roman" pitchFamily="18" charset="0"/>
              </a:rPr>
              <a:t>PATIENTS ET METHODES 2/3</a:t>
            </a:r>
          </a:p>
        </p:txBody>
      </p:sp>
      <p:sp>
        <p:nvSpPr>
          <p:cNvPr id="3" name="Espace réservé du contenu 2"/>
          <p:cNvSpPr>
            <a:spLocks noGrp="1"/>
          </p:cNvSpPr>
          <p:nvPr>
            <p:ph idx="1"/>
          </p:nvPr>
        </p:nvSpPr>
        <p:spPr>
          <a:xfrm>
            <a:off x="374848" y="1312168"/>
            <a:ext cx="8373616" cy="5069160"/>
          </a:xfrm>
        </p:spPr>
        <p:txBody>
          <a:bodyPr>
            <a:normAutofit/>
          </a:bodyPr>
          <a:lstStyle/>
          <a:p>
            <a:pPr lvl="0">
              <a:lnSpc>
                <a:spcPct val="150000"/>
              </a:lnSpc>
              <a:buFont typeface="Wingdings" pitchFamily="2" charset="2"/>
              <a:buChar char="q"/>
            </a:pPr>
            <a:r>
              <a:rPr lang="fr-FR" sz="2800" b="1" dirty="0">
                <a:solidFill>
                  <a:prstClr val="black"/>
                </a:solidFill>
                <a:latin typeface="Arial" panose="020B0604020202020204" pitchFamily="34" charset="0"/>
                <a:cs typeface="Arial" panose="020B0604020202020204" pitchFamily="34" charset="0"/>
              </a:rPr>
              <a:t>  </a:t>
            </a:r>
            <a:r>
              <a:rPr lang="fr-FR" sz="2400" b="1" dirty="0">
                <a:solidFill>
                  <a:prstClr val="black"/>
                </a:solidFill>
                <a:latin typeface="Arial" panose="020B0604020202020204" pitchFamily="34" charset="0"/>
                <a:cs typeface="Arial" panose="020B0604020202020204" pitchFamily="34" charset="0"/>
              </a:rPr>
              <a:t>Critères d’inclusion</a:t>
            </a:r>
          </a:p>
          <a:p>
            <a:pPr lvl="1" algn="just">
              <a:lnSpc>
                <a:spcPct val="150000"/>
              </a:lnSpc>
              <a:buFont typeface="Wingdings" panose="05000000000000000000" pitchFamily="2" charset="2"/>
              <a:buChar char="v"/>
            </a:pPr>
            <a:r>
              <a:rPr lang="fr-FR" sz="2400" dirty="0">
                <a:latin typeface="Arial" panose="020B0604020202020204" pitchFamily="34" charset="0"/>
                <a:ea typeface="Calibri" panose="020F0502020204030204" pitchFamily="34" charset="0"/>
                <a:cs typeface="Arial" panose="020B0604020202020204" pitchFamily="34" charset="0"/>
              </a:rPr>
              <a:t>20 à 45 ans</a:t>
            </a:r>
          </a:p>
          <a:p>
            <a:pPr lvl="1" algn="just">
              <a:lnSpc>
                <a:spcPct val="150000"/>
              </a:lnSpc>
              <a:buFont typeface="Wingdings" panose="05000000000000000000" pitchFamily="2" charset="2"/>
              <a:buChar char="v"/>
            </a:pPr>
            <a:r>
              <a:rPr lang="fr-FR" sz="2400" dirty="0">
                <a:latin typeface="Arial" panose="020B0604020202020204" pitchFamily="34" charset="0"/>
                <a:ea typeface="Calibri" panose="020F0502020204030204" pitchFamily="34" charset="0"/>
                <a:cs typeface="Arial" panose="020B0604020202020204" pitchFamily="34" charset="0"/>
              </a:rPr>
              <a:t>pas de pathologie susceptible d’entrainer des troubles de la fonction diastolique du ventricule gauche </a:t>
            </a:r>
          </a:p>
          <a:p>
            <a:pPr lvl="1" algn="just">
              <a:lnSpc>
                <a:spcPct val="150000"/>
              </a:lnSpc>
              <a:buFont typeface="Wingdings" panose="05000000000000000000" pitchFamily="2" charset="2"/>
              <a:buChar char="v"/>
            </a:pPr>
            <a:r>
              <a:rPr lang="fr-FR" sz="2400" dirty="0">
                <a:latin typeface="Arial" panose="020B0604020202020204" pitchFamily="34" charset="0"/>
                <a:ea typeface="Calibri" panose="020F0502020204030204" pitchFamily="34" charset="0"/>
                <a:cs typeface="Arial" panose="020B0604020202020204" pitchFamily="34" charset="0"/>
              </a:rPr>
              <a:t> rythme sinusal</a:t>
            </a:r>
          </a:p>
          <a:p>
            <a:pPr algn="l">
              <a:lnSpc>
                <a:spcPct val="150000"/>
              </a:lnSpc>
              <a:buFont typeface="Wingdings" panose="05000000000000000000" pitchFamily="2" charset="2"/>
              <a:buChar char="q"/>
            </a:pPr>
            <a:r>
              <a:rPr kumimoji="0" lang="fr-FR"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Fonction diastolique </a:t>
            </a:r>
            <a:r>
              <a:rPr lang="fr-FR" sz="2400" b="1" dirty="0">
                <a:solidFill>
                  <a:prstClr val="black"/>
                </a:solidFill>
                <a:latin typeface="Arial" panose="020B0604020202020204" pitchFamily="34" charset="0"/>
                <a:cs typeface="Arial" panose="020B0604020202020204" pitchFamily="34" charset="0"/>
              </a:rPr>
              <a:t> </a:t>
            </a:r>
            <a:r>
              <a:rPr lang="fr-FR" sz="2400" dirty="0">
                <a:solidFill>
                  <a:prstClr val="black"/>
                </a:solidFill>
                <a:latin typeface="Arial" panose="020B0604020202020204" pitchFamily="34" charset="0"/>
                <a:cs typeface="Arial" panose="020B0604020202020204" pitchFamily="34" charset="0"/>
              </a:rPr>
              <a:t>stratifiée selon les recommandations </a:t>
            </a:r>
            <a:r>
              <a:rPr lang="fr-FR" sz="2400" i="0" u="none" strike="noStrike" baseline="0" dirty="0">
                <a:latin typeface="CIDFont+F2"/>
              </a:rPr>
              <a:t>am</a:t>
            </a:r>
            <a:r>
              <a:rPr lang="fr-FR" sz="2400" b="0" i="0" u="none" strike="noStrike" baseline="0" dirty="0">
                <a:latin typeface="CIDFont+F2"/>
              </a:rPr>
              <a:t>éricaines et européennes de 2016</a:t>
            </a:r>
            <a:endParaRPr kumimoji="0" lang="fr-FR"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457200" lvl="1" indent="0" algn="just">
              <a:lnSpc>
                <a:spcPct val="150000"/>
              </a:lnSpc>
              <a:buNone/>
            </a:pPr>
            <a:endParaRPr lang="fr-FR" sz="2400" dirty="0">
              <a:latin typeface="Arial" panose="020B0604020202020204" pitchFamily="34" charset="0"/>
              <a:ea typeface="Calibri" panose="020F0502020204030204" pitchFamily="34" charset="0"/>
              <a:cs typeface="Arial" panose="020B0604020202020204" pitchFamily="34" charset="0"/>
            </a:endParaRPr>
          </a:p>
        </p:txBody>
      </p:sp>
      <p:sp>
        <p:nvSpPr>
          <p:cNvPr id="6" name="Espace réservé du numéro de diapositive 5"/>
          <p:cNvSpPr>
            <a:spLocks noGrp="1"/>
          </p:cNvSpPr>
          <p:nvPr>
            <p:ph type="sldNum" sz="quarter" idx="12"/>
          </p:nvPr>
        </p:nvSpPr>
        <p:spPr>
          <a:xfrm>
            <a:off x="8244408" y="6356350"/>
            <a:ext cx="442392" cy="385018"/>
          </a:xfrm>
          <a:solidFill>
            <a:schemeClr val="bg1">
              <a:lumMod val="85000"/>
            </a:schemeClr>
          </a:solidFill>
        </p:spPr>
        <p:txBody>
          <a:bodyPr/>
          <a:lstStyle/>
          <a:p>
            <a:pPr algn="ctr"/>
            <a:fld id="{12C11457-5389-4C75-895F-8C732FD273D9}" type="slidenum">
              <a:rPr lang="fr-FR" sz="1800" b="1" smtClean="0">
                <a:solidFill>
                  <a:schemeClr val="tx1"/>
                </a:solidFill>
              </a:rPr>
              <a:pPr algn="ctr"/>
              <a:t>9</a:t>
            </a:fld>
            <a:endParaRPr lang="fr-FR" sz="1800" b="1" dirty="0">
              <a:solidFill>
                <a:schemeClr val="tx1"/>
              </a:solidFill>
            </a:endParaRPr>
          </a:p>
        </p:txBody>
      </p:sp>
    </p:spTree>
    <p:extLst>
      <p:ext uri="{BB962C8B-B14F-4D97-AF65-F5344CB8AC3E}">
        <p14:creationId xmlns:p14="http://schemas.microsoft.com/office/powerpoint/2010/main" val="17076203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14962</TotalTime>
  <Words>1757</Words>
  <Application>Microsoft Office PowerPoint</Application>
  <PresentationFormat>Affichage à l'écran (4:3)</PresentationFormat>
  <Paragraphs>252</Paragraphs>
  <Slides>18</Slides>
  <Notes>16</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18</vt:i4>
      </vt:variant>
    </vt:vector>
  </HeadingPairs>
  <TitlesOfParts>
    <vt:vector size="26" baseType="lpstr">
      <vt:lpstr>Arial</vt:lpstr>
      <vt:lpstr>Arial Black</vt:lpstr>
      <vt:lpstr>Calibri</vt:lpstr>
      <vt:lpstr>CIDFont+F2</vt:lpstr>
      <vt:lpstr>Optima</vt:lpstr>
      <vt:lpstr>Times New Roman</vt:lpstr>
      <vt:lpstr>Wingdings</vt:lpstr>
      <vt:lpstr>Thème Office</vt:lpstr>
      <vt:lpstr>Présentation PowerPoint</vt:lpstr>
      <vt:lpstr>PLAN </vt:lpstr>
      <vt:lpstr>INTRODUCTION1/3</vt:lpstr>
      <vt:lpstr>INTRODUCTION 2/3</vt:lpstr>
      <vt:lpstr>INTRODUCTION 3/3</vt:lpstr>
      <vt:lpstr>OBJECTIFS 1/2</vt:lpstr>
      <vt:lpstr>OBJECTIFS 2/2</vt:lpstr>
      <vt:lpstr>PATIENTS ET METHODES 1/3</vt:lpstr>
      <vt:lpstr>PATIENTS ET METHODES 2/3</vt:lpstr>
      <vt:lpstr>PATIENTS ET METHODES 3/3</vt:lpstr>
      <vt:lpstr>RESULTATS 1/4</vt:lpstr>
      <vt:lpstr>RESULTATS 2/4</vt:lpstr>
      <vt:lpstr>RESULTATS 3/4</vt:lpstr>
      <vt:lpstr>RESULTATS 4/4</vt:lpstr>
      <vt:lpstr>COMMENTAIRES 1/2</vt:lpstr>
      <vt:lpstr>COMMENTAIRES 2/2</vt:lpstr>
      <vt:lpstr>CONCLUSION 1/1</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BIENVENUE A L’UNITÉ DE FORMATION ET DE RECHERCHE EN SCIENCES DE LA SANTÉ (UFR/SDS)</dc:title>
  <dc:creator>user</dc:creator>
  <cp:lastModifiedBy>hp</cp:lastModifiedBy>
  <cp:revision>505</cp:revision>
  <dcterms:created xsi:type="dcterms:W3CDTF">2014-10-07T21:36:27Z</dcterms:created>
  <dcterms:modified xsi:type="dcterms:W3CDTF">2021-10-29T11:34:41Z</dcterms:modified>
</cp:coreProperties>
</file>